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80" r:id="rId9"/>
    <p:sldId id="279" r:id="rId10"/>
    <p:sldId id="278" r:id="rId11"/>
    <p:sldId id="277" r:id="rId12"/>
    <p:sldId id="273" r:id="rId13"/>
    <p:sldId id="274" r:id="rId14"/>
    <p:sldId id="270" r:id="rId15"/>
    <p:sldId id="276" r:id="rId16"/>
    <p:sldId id="272" r:id="rId17"/>
    <p:sldId id="271" r:id="rId18"/>
    <p:sldId id="268" r:id="rId19"/>
    <p:sldId id="275" r:id="rId20"/>
    <p:sldId id="269" r:id="rId21"/>
    <p:sldId id="266" r:id="rId22"/>
    <p:sldId id="26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EB447B-C57F-4DB6-8EE2-9122422C7435}" type="datetimeFigureOut">
              <a:rPr lang="en-US" smtClean="0"/>
              <a:t>19-Jan-22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24F50E-F09A-4029-85F2-016CD4280538}" type="slidenum">
              <a:rPr lang="en-US" smtClean="0"/>
              <a:t>‹#›</a:t>
            </a:fld>
            <a:endParaRPr lang="en-US"/>
          </a:p>
        </p:txBody>
      </p:sp>
    </p:spTree>
    <p:extLst>
      <p:ext uri="{BB962C8B-B14F-4D97-AF65-F5344CB8AC3E}">
        <p14:creationId xmlns:p14="http://schemas.microsoft.com/office/powerpoint/2010/main" val="4098385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8EE0B5-347E-4B96-A7F8-50A0038567CE}" type="datetime1">
              <a:rPr lang="en-US" smtClean="0"/>
              <a:t>19-Jan-22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359708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C660BB-9BB9-4A09-8928-E2C954D3FD8B}" type="datetime1">
              <a:rPr lang="en-US" smtClean="0"/>
              <a:t>19-Jan-22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3717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34D81E-785A-49F3-9E63-29E5AA0D9DD4}"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2207735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3E49A9-CE66-4CA5-B682-6C07618F0162}"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3966332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888A3C-D243-4956-8BF3-37C3657EAE0E}"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2476539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FC99D5-8F05-4260-81CA-814C80EB9420}"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4085422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65A578-D5D8-4D22-AFF9-14CF356D5D3B}"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4286438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18FD0B-F5C0-4CFF-8B3F-681763D49E50}"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2577117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9208DC-5FF1-4969-828C-C3E5F161F8CE}"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232887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2279D6-7EB2-4A9F-B267-6BE9AB2A47FE}"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3532219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09638B-581E-494C-A222-DF9ABFBAFE34}" type="datetime1">
              <a:rPr lang="en-US" smtClean="0"/>
              <a:t>19-Jan-22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2007441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B653CF-0E00-465C-B41D-9C6FCEE8E036}" type="datetime1">
              <a:rPr lang="en-US" smtClean="0"/>
              <a:t>19-Jan-22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1844989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2ACBA4-5803-4434-87A1-1E51D83F8C54}" type="datetime1">
              <a:rPr lang="en-US" smtClean="0"/>
              <a:t>19-Jan-22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144890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37DAD0-9428-4CE3-95EC-559594FA1C5B}" type="datetime1">
              <a:rPr lang="en-US" smtClean="0"/>
              <a:t>19-Jan-22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3457668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A08C8-92BB-465D-8050-E697B8B855DE}" type="datetime1">
              <a:rPr lang="en-US" smtClean="0"/>
              <a:t>19-Jan-22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167067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4134AF-B525-4DA1-AA91-E2320D51CAB1}" type="datetime1">
              <a:rPr lang="en-US" smtClean="0"/>
              <a:t>19-Jan-22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126094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2F3445-9C33-44D7-821F-4BE7611C89A0}" type="datetime1">
              <a:rPr lang="en-US" smtClean="0"/>
              <a:t>19-Jan-22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A9219-32EF-47C6-8C8F-5405A74A6778}" type="slidenum">
              <a:rPr lang="en-US" smtClean="0"/>
              <a:t>‹#›</a:t>
            </a:fld>
            <a:endParaRPr lang="en-US"/>
          </a:p>
        </p:txBody>
      </p:sp>
    </p:spTree>
    <p:extLst>
      <p:ext uri="{BB962C8B-B14F-4D97-AF65-F5344CB8AC3E}">
        <p14:creationId xmlns:p14="http://schemas.microsoft.com/office/powerpoint/2010/main" val="729125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1BF2B6A-5776-4D65-BC42-BE716B9DF572}" type="datetime1">
              <a:rPr lang="en-US" smtClean="0"/>
              <a:t>19-Jan-22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C9A9219-32EF-47C6-8C8F-5405A74A6778}" type="slidenum">
              <a:rPr lang="en-US" smtClean="0"/>
              <a:t>‹#›</a:t>
            </a:fld>
            <a:endParaRPr lang="en-US"/>
          </a:p>
        </p:txBody>
      </p:sp>
    </p:spTree>
    <p:extLst>
      <p:ext uri="{BB962C8B-B14F-4D97-AF65-F5344CB8AC3E}">
        <p14:creationId xmlns:p14="http://schemas.microsoft.com/office/powerpoint/2010/main" val="542402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DD851-E909-4090-9455-DF25106D6C31}"/>
              </a:ext>
            </a:extLst>
          </p:cNvPr>
          <p:cNvSpPr>
            <a:spLocks noGrp="1"/>
          </p:cNvSpPr>
          <p:nvPr>
            <p:ph type="ctrTitle"/>
          </p:nvPr>
        </p:nvSpPr>
        <p:spPr/>
        <p:txBody>
          <a:bodyPr/>
          <a:lstStyle/>
          <a:p>
            <a:pPr algn="ctr"/>
            <a:r>
              <a:rPr lang="en-US" dirty="0"/>
              <a:t>Fluid Logic Control Systems</a:t>
            </a:r>
          </a:p>
        </p:txBody>
      </p:sp>
      <p:sp>
        <p:nvSpPr>
          <p:cNvPr id="3" name="Subtitle 2">
            <a:extLst>
              <a:ext uri="{FF2B5EF4-FFF2-40B4-BE49-F238E27FC236}">
                <a16:creationId xmlns:a16="http://schemas.microsoft.com/office/drawing/2014/main" id="{F712E449-2F18-4B93-B73A-469F471964C8}"/>
              </a:ext>
            </a:extLst>
          </p:cNvPr>
          <p:cNvSpPr>
            <a:spLocks noGrp="1"/>
          </p:cNvSpPr>
          <p:nvPr>
            <p:ph type="subTitle" idx="1"/>
          </p:nvPr>
        </p:nvSpPr>
        <p:spPr>
          <a:xfrm>
            <a:off x="4768597" y="4578120"/>
            <a:ext cx="6987645" cy="1799623"/>
          </a:xfrm>
        </p:spPr>
        <p:txBody>
          <a:bodyPr>
            <a:normAutofit/>
          </a:bodyPr>
          <a:lstStyle/>
          <a:p>
            <a:pPr algn="l"/>
            <a:r>
              <a:rPr lang="en-US" sz="2400" dirty="0"/>
              <a:t>By: YOMNA RASHAD</a:t>
            </a:r>
          </a:p>
          <a:p>
            <a:pPr algn="l"/>
            <a:r>
              <a:rPr lang="en-US" sz="2400" dirty="0"/>
              <a:t>SUPERVISED By : Prof. KAMAL ABD-ELAZIZ</a:t>
            </a:r>
          </a:p>
          <a:p>
            <a:pPr algn="l"/>
            <a:r>
              <a:rPr lang="en-US" sz="2400" dirty="0"/>
              <a:t>                                      Ass. Prof. ROLA AFIFY</a:t>
            </a:r>
          </a:p>
        </p:txBody>
      </p:sp>
      <p:sp>
        <p:nvSpPr>
          <p:cNvPr id="4" name="Slide Number Placeholder 3">
            <a:extLst>
              <a:ext uri="{FF2B5EF4-FFF2-40B4-BE49-F238E27FC236}">
                <a16:creationId xmlns:a16="http://schemas.microsoft.com/office/drawing/2014/main" id="{35896BD4-DF46-478C-9FA0-8BE51AB0C9AD}"/>
              </a:ext>
            </a:extLst>
          </p:cNvPr>
          <p:cNvSpPr>
            <a:spLocks noGrp="1"/>
          </p:cNvSpPr>
          <p:nvPr>
            <p:ph type="sldNum" sz="quarter" idx="12"/>
          </p:nvPr>
        </p:nvSpPr>
        <p:spPr/>
        <p:txBody>
          <a:bodyPr/>
          <a:lstStyle/>
          <a:p>
            <a:fld id="{7C9A9219-32EF-47C6-8C8F-5405A74A6778}" type="slidenum">
              <a:rPr lang="en-US" smtClean="0"/>
              <a:t>1</a:t>
            </a:fld>
            <a:endParaRPr lang="en-US" dirty="0"/>
          </a:p>
        </p:txBody>
      </p:sp>
    </p:spTree>
    <p:extLst>
      <p:ext uri="{BB962C8B-B14F-4D97-AF65-F5344CB8AC3E}">
        <p14:creationId xmlns:p14="http://schemas.microsoft.com/office/powerpoint/2010/main" val="1837097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AAF8E-4522-402B-A630-E5DC8DD035F3}"/>
              </a:ext>
            </a:extLst>
          </p:cNvPr>
          <p:cNvSpPr>
            <a:spLocks noGrp="1"/>
          </p:cNvSpPr>
          <p:nvPr>
            <p:ph type="title"/>
          </p:nvPr>
        </p:nvSpPr>
        <p:spPr>
          <a:xfrm>
            <a:off x="1499298" y="85904"/>
            <a:ext cx="10018713" cy="1752599"/>
          </a:xfrm>
        </p:spPr>
        <p:txBody>
          <a:bodyPr/>
          <a:lstStyle/>
          <a:p>
            <a:r>
              <a:rPr lang="en-US" dirty="0"/>
              <a:t>OR Function</a:t>
            </a:r>
          </a:p>
        </p:txBody>
      </p:sp>
      <p:sp>
        <p:nvSpPr>
          <p:cNvPr id="9" name="Content Placeholder 8">
            <a:extLst>
              <a:ext uri="{FF2B5EF4-FFF2-40B4-BE49-F238E27FC236}">
                <a16:creationId xmlns:a16="http://schemas.microsoft.com/office/drawing/2014/main" id="{7BC14AF4-DE32-45D8-BCF6-EFE9B1F30E0F}"/>
              </a:ext>
            </a:extLst>
          </p:cNvPr>
          <p:cNvSpPr>
            <a:spLocks noGrp="1"/>
          </p:cNvSpPr>
          <p:nvPr>
            <p:ph idx="1"/>
          </p:nvPr>
        </p:nvSpPr>
        <p:spPr>
          <a:xfrm>
            <a:off x="1499297" y="781928"/>
            <a:ext cx="10018713" cy="3124201"/>
          </a:xfrm>
        </p:spPr>
        <p:txBody>
          <a:bodyPr/>
          <a:lstStyle/>
          <a:p>
            <a:pPr algn="just"/>
            <a:r>
              <a:rPr lang="en-US" dirty="0"/>
              <a:t>An OR function can be represented in fluid flow systems by the case where an outlet pipe receives flow from two lines containing MPL valves controlled by input signals A and B.</a:t>
            </a:r>
          </a:p>
          <a:p>
            <a:pPr algn="just"/>
            <a:r>
              <a:rPr lang="en-US" dirty="0"/>
              <a:t>The OR function can be represented for fluid flow systems by the case in which we have a number of MPL valves connected in parallel in a pipeline.</a:t>
            </a:r>
          </a:p>
        </p:txBody>
      </p:sp>
      <p:pic>
        <p:nvPicPr>
          <p:cNvPr id="11" name="Picture 10">
            <a:extLst>
              <a:ext uri="{FF2B5EF4-FFF2-40B4-BE49-F238E27FC236}">
                <a16:creationId xmlns:a16="http://schemas.microsoft.com/office/drawing/2014/main" id="{9C05EEB1-7F28-4FC2-9482-361153B281E9}"/>
              </a:ext>
            </a:extLst>
          </p:cNvPr>
          <p:cNvPicPr>
            <a:picLocks noChangeAspect="1"/>
          </p:cNvPicPr>
          <p:nvPr/>
        </p:nvPicPr>
        <p:blipFill>
          <a:blip r:embed="rId2"/>
          <a:stretch>
            <a:fillRect/>
          </a:stretch>
        </p:blipFill>
        <p:spPr>
          <a:xfrm>
            <a:off x="2815100" y="3675943"/>
            <a:ext cx="8299634" cy="3096153"/>
          </a:xfrm>
          <a:prstGeom prst="rect">
            <a:avLst/>
          </a:prstGeom>
        </p:spPr>
      </p:pic>
      <p:sp>
        <p:nvSpPr>
          <p:cNvPr id="3" name="Slide Number Placeholder 2">
            <a:extLst>
              <a:ext uri="{FF2B5EF4-FFF2-40B4-BE49-F238E27FC236}">
                <a16:creationId xmlns:a16="http://schemas.microsoft.com/office/drawing/2014/main" id="{C94F6F54-0593-4E34-8F4B-56F8E92A6DD9}"/>
              </a:ext>
            </a:extLst>
          </p:cNvPr>
          <p:cNvSpPr>
            <a:spLocks noGrp="1"/>
          </p:cNvSpPr>
          <p:nvPr>
            <p:ph type="sldNum" sz="quarter" idx="12"/>
          </p:nvPr>
        </p:nvSpPr>
        <p:spPr/>
        <p:txBody>
          <a:bodyPr/>
          <a:lstStyle/>
          <a:p>
            <a:fld id="{7C9A9219-32EF-47C6-8C8F-5405A74A6778}" type="slidenum">
              <a:rPr lang="en-US" smtClean="0"/>
              <a:t>10</a:t>
            </a:fld>
            <a:endParaRPr lang="en-US"/>
          </a:p>
        </p:txBody>
      </p:sp>
    </p:spTree>
    <p:extLst>
      <p:ext uri="{BB962C8B-B14F-4D97-AF65-F5344CB8AC3E}">
        <p14:creationId xmlns:p14="http://schemas.microsoft.com/office/powerpoint/2010/main" val="2331376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28385-22F4-4D20-AC72-73C2C6F37A38}"/>
              </a:ext>
            </a:extLst>
          </p:cNvPr>
          <p:cNvSpPr>
            <a:spLocks noGrp="1"/>
          </p:cNvSpPr>
          <p:nvPr>
            <p:ph type="title"/>
          </p:nvPr>
        </p:nvSpPr>
        <p:spPr>
          <a:xfrm>
            <a:off x="1484310" y="0"/>
            <a:ext cx="10018713" cy="1752599"/>
          </a:xfrm>
        </p:spPr>
        <p:txBody>
          <a:bodyPr/>
          <a:lstStyle/>
          <a:p>
            <a:r>
              <a:rPr lang="en-US" dirty="0"/>
              <a:t>NOT Function</a:t>
            </a:r>
          </a:p>
        </p:txBody>
      </p:sp>
      <p:sp>
        <p:nvSpPr>
          <p:cNvPr id="7" name="Content Placeholder 6">
            <a:extLst>
              <a:ext uri="{FF2B5EF4-FFF2-40B4-BE49-F238E27FC236}">
                <a16:creationId xmlns:a16="http://schemas.microsoft.com/office/drawing/2014/main" id="{625C0202-495E-4692-8FD9-C23E2347881E}"/>
              </a:ext>
            </a:extLst>
          </p:cNvPr>
          <p:cNvSpPr>
            <a:spLocks noGrp="1"/>
          </p:cNvSpPr>
          <p:nvPr>
            <p:ph idx="1"/>
          </p:nvPr>
        </p:nvSpPr>
        <p:spPr>
          <a:xfrm>
            <a:off x="1484310" y="570913"/>
            <a:ext cx="10018713" cy="3124201"/>
          </a:xfrm>
        </p:spPr>
        <p:txBody>
          <a:bodyPr/>
          <a:lstStyle/>
          <a:p>
            <a:pPr algn="just"/>
            <a:r>
              <a:rPr lang="en-US" dirty="0"/>
              <a:t>The NOT function is the process of logical inversion. This means that the output signal is NOT equal to the input signal. Since we have only two signal states (0 and 1), then an input of 1 gives an output of 0, and vice versa.</a:t>
            </a:r>
          </a:p>
        </p:txBody>
      </p:sp>
      <p:pic>
        <p:nvPicPr>
          <p:cNvPr id="11" name="Picture 10">
            <a:extLst>
              <a:ext uri="{FF2B5EF4-FFF2-40B4-BE49-F238E27FC236}">
                <a16:creationId xmlns:a16="http://schemas.microsoft.com/office/drawing/2014/main" id="{EE43AC79-A09C-4F2A-A420-0DBB9E8453EB}"/>
              </a:ext>
            </a:extLst>
          </p:cNvPr>
          <p:cNvPicPr>
            <a:picLocks noChangeAspect="1"/>
          </p:cNvPicPr>
          <p:nvPr/>
        </p:nvPicPr>
        <p:blipFill>
          <a:blip r:embed="rId2"/>
          <a:stretch>
            <a:fillRect/>
          </a:stretch>
        </p:blipFill>
        <p:spPr>
          <a:xfrm>
            <a:off x="2293045" y="2974223"/>
            <a:ext cx="8401241" cy="2583608"/>
          </a:xfrm>
          <a:prstGeom prst="rect">
            <a:avLst/>
          </a:prstGeom>
        </p:spPr>
      </p:pic>
      <p:sp>
        <p:nvSpPr>
          <p:cNvPr id="3" name="Slide Number Placeholder 2">
            <a:extLst>
              <a:ext uri="{FF2B5EF4-FFF2-40B4-BE49-F238E27FC236}">
                <a16:creationId xmlns:a16="http://schemas.microsoft.com/office/drawing/2014/main" id="{0AA4D770-0CD1-472C-95A3-9D3244885DA4}"/>
              </a:ext>
            </a:extLst>
          </p:cNvPr>
          <p:cNvSpPr>
            <a:spLocks noGrp="1"/>
          </p:cNvSpPr>
          <p:nvPr>
            <p:ph type="sldNum" sz="quarter" idx="12"/>
          </p:nvPr>
        </p:nvSpPr>
        <p:spPr/>
        <p:txBody>
          <a:bodyPr/>
          <a:lstStyle/>
          <a:p>
            <a:fld id="{7C9A9219-32EF-47C6-8C8F-5405A74A6778}" type="slidenum">
              <a:rPr lang="en-US" smtClean="0"/>
              <a:t>11</a:t>
            </a:fld>
            <a:endParaRPr lang="en-US"/>
          </a:p>
        </p:txBody>
      </p:sp>
    </p:spTree>
    <p:extLst>
      <p:ext uri="{BB962C8B-B14F-4D97-AF65-F5344CB8AC3E}">
        <p14:creationId xmlns:p14="http://schemas.microsoft.com/office/powerpoint/2010/main" val="1250117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9DD6D-BD5C-4D05-91E6-F19DED2EBF58}"/>
              </a:ext>
            </a:extLst>
          </p:cNvPr>
          <p:cNvSpPr>
            <a:spLocks noGrp="1"/>
          </p:cNvSpPr>
          <p:nvPr>
            <p:ph type="title"/>
          </p:nvPr>
        </p:nvSpPr>
        <p:spPr>
          <a:xfrm>
            <a:off x="1484310" y="92612"/>
            <a:ext cx="10018713" cy="974188"/>
          </a:xfrm>
        </p:spPr>
        <p:txBody>
          <a:bodyPr/>
          <a:lstStyle/>
          <a:p>
            <a:r>
              <a:rPr lang="en-US" dirty="0"/>
              <a:t>NAND Function</a:t>
            </a:r>
          </a:p>
        </p:txBody>
      </p:sp>
      <p:sp>
        <p:nvSpPr>
          <p:cNvPr id="3" name="Content Placeholder 2">
            <a:extLst>
              <a:ext uri="{FF2B5EF4-FFF2-40B4-BE49-F238E27FC236}">
                <a16:creationId xmlns:a16="http://schemas.microsoft.com/office/drawing/2014/main" id="{ED4CDDC7-E94E-4E4A-9616-70F9958D62BD}"/>
              </a:ext>
            </a:extLst>
          </p:cNvPr>
          <p:cNvSpPr>
            <a:spLocks noGrp="1"/>
          </p:cNvSpPr>
          <p:nvPr>
            <p:ph idx="1"/>
          </p:nvPr>
        </p:nvSpPr>
        <p:spPr>
          <a:xfrm>
            <a:off x="1484309" y="1066800"/>
            <a:ext cx="10018713" cy="1191065"/>
          </a:xfrm>
        </p:spPr>
        <p:txBody>
          <a:bodyPr/>
          <a:lstStyle/>
          <a:p>
            <a:r>
              <a:rPr lang="en-US" dirty="0"/>
              <a:t>NAND function is an inverted AND function</a:t>
            </a:r>
          </a:p>
        </p:txBody>
      </p:sp>
      <p:pic>
        <p:nvPicPr>
          <p:cNvPr id="5" name="Picture 4">
            <a:extLst>
              <a:ext uri="{FF2B5EF4-FFF2-40B4-BE49-F238E27FC236}">
                <a16:creationId xmlns:a16="http://schemas.microsoft.com/office/drawing/2014/main" id="{F98CE6FB-2366-424B-AA1C-1B8A589B8440}"/>
              </a:ext>
            </a:extLst>
          </p:cNvPr>
          <p:cNvPicPr>
            <a:picLocks noChangeAspect="1"/>
          </p:cNvPicPr>
          <p:nvPr/>
        </p:nvPicPr>
        <p:blipFill>
          <a:blip r:embed="rId2"/>
          <a:stretch>
            <a:fillRect/>
          </a:stretch>
        </p:blipFill>
        <p:spPr>
          <a:xfrm>
            <a:off x="2975075" y="2040988"/>
            <a:ext cx="7037179" cy="4501844"/>
          </a:xfrm>
          <a:prstGeom prst="rect">
            <a:avLst/>
          </a:prstGeom>
        </p:spPr>
      </p:pic>
      <p:sp>
        <p:nvSpPr>
          <p:cNvPr id="4" name="Slide Number Placeholder 3">
            <a:extLst>
              <a:ext uri="{FF2B5EF4-FFF2-40B4-BE49-F238E27FC236}">
                <a16:creationId xmlns:a16="http://schemas.microsoft.com/office/drawing/2014/main" id="{FFB5B15B-C4D8-427A-A904-B352FD28C9C6}"/>
              </a:ext>
            </a:extLst>
          </p:cNvPr>
          <p:cNvSpPr>
            <a:spLocks noGrp="1"/>
          </p:cNvSpPr>
          <p:nvPr>
            <p:ph type="sldNum" sz="quarter" idx="12"/>
          </p:nvPr>
        </p:nvSpPr>
        <p:spPr/>
        <p:txBody>
          <a:bodyPr/>
          <a:lstStyle/>
          <a:p>
            <a:fld id="{7C9A9219-32EF-47C6-8C8F-5405A74A6778}" type="slidenum">
              <a:rPr lang="en-US" smtClean="0"/>
              <a:t>12</a:t>
            </a:fld>
            <a:endParaRPr lang="en-US"/>
          </a:p>
        </p:txBody>
      </p:sp>
    </p:spTree>
    <p:extLst>
      <p:ext uri="{BB962C8B-B14F-4D97-AF65-F5344CB8AC3E}">
        <p14:creationId xmlns:p14="http://schemas.microsoft.com/office/powerpoint/2010/main" val="1014144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0E359-12C5-452C-8DF0-4763CDC8D441}"/>
              </a:ext>
            </a:extLst>
          </p:cNvPr>
          <p:cNvSpPr>
            <a:spLocks noGrp="1"/>
          </p:cNvSpPr>
          <p:nvPr>
            <p:ph type="title"/>
          </p:nvPr>
        </p:nvSpPr>
        <p:spPr>
          <a:xfrm>
            <a:off x="1484310" y="0"/>
            <a:ext cx="10018713" cy="1308295"/>
          </a:xfrm>
        </p:spPr>
        <p:txBody>
          <a:bodyPr/>
          <a:lstStyle/>
          <a:p>
            <a:r>
              <a:rPr lang="en-US" dirty="0"/>
              <a:t>NOR Function</a:t>
            </a:r>
          </a:p>
        </p:txBody>
      </p:sp>
      <p:sp>
        <p:nvSpPr>
          <p:cNvPr id="3" name="Content Placeholder 2">
            <a:extLst>
              <a:ext uri="{FF2B5EF4-FFF2-40B4-BE49-F238E27FC236}">
                <a16:creationId xmlns:a16="http://schemas.microsoft.com/office/drawing/2014/main" id="{40DEC0E9-2CA5-4F2E-9B23-A0DBF858E257}"/>
              </a:ext>
            </a:extLst>
          </p:cNvPr>
          <p:cNvSpPr>
            <a:spLocks noGrp="1"/>
          </p:cNvSpPr>
          <p:nvPr>
            <p:ph idx="1"/>
          </p:nvPr>
        </p:nvSpPr>
        <p:spPr>
          <a:xfrm>
            <a:off x="1483761" y="1143104"/>
            <a:ext cx="10018713" cy="1308295"/>
          </a:xfrm>
        </p:spPr>
        <p:txBody>
          <a:bodyPr/>
          <a:lstStyle/>
          <a:p>
            <a:r>
              <a:rPr lang="en-US" dirty="0"/>
              <a:t>NOR function is an inverted OR function</a:t>
            </a:r>
          </a:p>
        </p:txBody>
      </p:sp>
      <p:pic>
        <p:nvPicPr>
          <p:cNvPr id="5" name="Picture 4">
            <a:extLst>
              <a:ext uri="{FF2B5EF4-FFF2-40B4-BE49-F238E27FC236}">
                <a16:creationId xmlns:a16="http://schemas.microsoft.com/office/drawing/2014/main" id="{E65810E4-3B8A-46E5-924A-6C32C603E3E3}"/>
              </a:ext>
            </a:extLst>
          </p:cNvPr>
          <p:cNvPicPr>
            <a:picLocks noChangeAspect="1"/>
          </p:cNvPicPr>
          <p:nvPr/>
        </p:nvPicPr>
        <p:blipFill>
          <a:blip r:embed="rId2"/>
          <a:stretch>
            <a:fillRect/>
          </a:stretch>
        </p:blipFill>
        <p:spPr>
          <a:xfrm>
            <a:off x="2815185" y="2281380"/>
            <a:ext cx="7355867" cy="4132317"/>
          </a:xfrm>
          <a:prstGeom prst="rect">
            <a:avLst/>
          </a:prstGeom>
        </p:spPr>
      </p:pic>
      <p:sp>
        <p:nvSpPr>
          <p:cNvPr id="4" name="Slide Number Placeholder 3">
            <a:extLst>
              <a:ext uri="{FF2B5EF4-FFF2-40B4-BE49-F238E27FC236}">
                <a16:creationId xmlns:a16="http://schemas.microsoft.com/office/drawing/2014/main" id="{026FCFD7-EB8C-4545-BBDB-29085EA6F94B}"/>
              </a:ext>
            </a:extLst>
          </p:cNvPr>
          <p:cNvSpPr>
            <a:spLocks noGrp="1"/>
          </p:cNvSpPr>
          <p:nvPr>
            <p:ph type="sldNum" sz="quarter" idx="12"/>
          </p:nvPr>
        </p:nvSpPr>
        <p:spPr/>
        <p:txBody>
          <a:bodyPr/>
          <a:lstStyle/>
          <a:p>
            <a:fld id="{7C9A9219-32EF-47C6-8C8F-5405A74A6778}" type="slidenum">
              <a:rPr lang="en-US" smtClean="0"/>
              <a:t>13</a:t>
            </a:fld>
            <a:endParaRPr lang="en-US"/>
          </a:p>
        </p:txBody>
      </p:sp>
    </p:spTree>
    <p:extLst>
      <p:ext uri="{BB962C8B-B14F-4D97-AF65-F5344CB8AC3E}">
        <p14:creationId xmlns:p14="http://schemas.microsoft.com/office/powerpoint/2010/main" val="3381176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3D228-8D09-4BFF-B732-D8189E5B161C}"/>
              </a:ext>
            </a:extLst>
          </p:cNvPr>
          <p:cNvSpPr>
            <a:spLocks noGrp="1"/>
          </p:cNvSpPr>
          <p:nvPr>
            <p:ph type="title"/>
          </p:nvPr>
        </p:nvSpPr>
        <p:spPr>
          <a:xfrm>
            <a:off x="1596853" y="36342"/>
            <a:ext cx="10018713" cy="1030458"/>
          </a:xfrm>
        </p:spPr>
        <p:txBody>
          <a:bodyPr/>
          <a:lstStyle/>
          <a:p>
            <a:r>
              <a:rPr lang="en-US" dirty="0"/>
              <a:t>EXCLUSIVE-OR Function</a:t>
            </a:r>
          </a:p>
        </p:txBody>
      </p:sp>
      <p:sp>
        <p:nvSpPr>
          <p:cNvPr id="3" name="Content Placeholder 2">
            <a:extLst>
              <a:ext uri="{FF2B5EF4-FFF2-40B4-BE49-F238E27FC236}">
                <a16:creationId xmlns:a16="http://schemas.microsoft.com/office/drawing/2014/main" id="{A33772E8-E979-4940-BDD6-11A9B5BCB9CA}"/>
              </a:ext>
            </a:extLst>
          </p:cNvPr>
          <p:cNvSpPr>
            <a:spLocks noGrp="1"/>
          </p:cNvSpPr>
          <p:nvPr>
            <p:ph idx="1"/>
          </p:nvPr>
        </p:nvSpPr>
        <p:spPr>
          <a:xfrm>
            <a:off x="1596853" y="1066800"/>
            <a:ext cx="10018713" cy="1426699"/>
          </a:xfrm>
        </p:spPr>
        <p:txBody>
          <a:bodyPr/>
          <a:lstStyle/>
          <a:p>
            <a:r>
              <a:rPr lang="en-US" dirty="0"/>
              <a:t>This is the case because an EXCLUSIVE-OR function gives an output only if input A or input B is ON</a:t>
            </a:r>
          </a:p>
        </p:txBody>
      </p:sp>
      <p:pic>
        <p:nvPicPr>
          <p:cNvPr id="5" name="Picture 4">
            <a:extLst>
              <a:ext uri="{FF2B5EF4-FFF2-40B4-BE49-F238E27FC236}">
                <a16:creationId xmlns:a16="http://schemas.microsoft.com/office/drawing/2014/main" id="{2290178E-55BD-4804-AE66-8AC79F4CD554}"/>
              </a:ext>
            </a:extLst>
          </p:cNvPr>
          <p:cNvPicPr>
            <a:picLocks noChangeAspect="1"/>
          </p:cNvPicPr>
          <p:nvPr/>
        </p:nvPicPr>
        <p:blipFill>
          <a:blip r:embed="rId2"/>
          <a:stretch>
            <a:fillRect/>
          </a:stretch>
        </p:blipFill>
        <p:spPr>
          <a:xfrm>
            <a:off x="2248120" y="2493499"/>
            <a:ext cx="7695760" cy="3205057"/>
          </a:xfrm>
          <a:prstGeom prst="rect">
            <a:avLst/>
          </a:prstGeom>
        </p:spPr>
      </p:pic>
      <p:sp>
        <p:nvSpPr>
          <p:cNvPr id="4" name="Slide Number Placeholder 3">
            <a:extLst>
              <a:ext uri="{FF2B5EF4-FFF2-40B4-BE49-F238E27FC236}">
                <a16:creationId xmlns:a16="http://schemas.microsoft.com/office/drawing/2014/main" id="{2B8B0C80-954F-4B4C-B0EF-4D0718A34DC4}"/>
              </a:ext>
            </a:extLst>
          </p:cNvPr>
          <p:cNvSpPr>
            <a:spLocks noGrp="1"/>
          </p:cNvSpPr>
          <p:nvPr>
            <p:ph type="sldNum" sz="quarter" idx="12"/>
          </p:nvPr>
        </p:nvSpPr>
        <p:spPr/>
        <p:txBody>
          <a:bodyPr/>
          <a:lstStyle/>
          <a:p>
            <a:fld id="{7C9A9219-32EF-47C6-8C8F-5405A74A6778}" type="slidenum">
              <a:rPr lang="en-US" smtClean="0"/>
              <a:t>14</a:t>
            </a:fld>
            <a:endParaRPr lang="en-US"/>
          </a:p>
        </p:txBody>
      </p:sp>
    </p:spTree>
    <p:extLst>
      <p:ext uri="{BB962C8B-B14F-4D97-AF65-F5344CB8AC3E}">
        <p14:creationId xmlns:p14="http://schemas.microsoft.com/office/powerpoint/2010/main" val="4184504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89DD0-D483-413F-B056-F92FDCCA834E}"/>
              </a:ext>
            </a:extLst>
          </p:cNvPr>
          <p:cNvSpPr>
            <a:spLocks noGrp="1"/>
          </p:cNvSpPr>
          <p:nvPr>
            <p:ph type="title"/>
          </p:nvPr>
        </p:nvSpPr>
        <p:spPr>
          <a:xfrm>
            <a:off x="1484312" y="0"/>
            <a:ext cx="10018713" cy="1752599"/>
          </a:xfrm>
        </p:spPr>
        <p:txBody>
          <a:bodyPr/>
          <a:lstStyle/>
          <a:p>
            <a:r>
              <a:rPr lang="en-US" dirty="0"/>
              <a:t>MEMORY Function</a:t>
            </a:r>
          </a:p>
        </p:txBody>
      </p:sp>
      <p:sp>
        <p:nvSpPr>
          <p:cNvPr id="9" name="Content Placeholder 8">
            <a:extLst>
              <a:ext uri="{FF2B5EF4-FFF2-40B4-BE49-F238E27FC236}">
                <a16:creationId xmlns:a16="http://schemas.microsoft.com/office/drawing/2014/main" id="{F0DF8AFD-58CF-4A1A-A62B-DCCE08894167}"/>
              </a:ext>
            </a:extLst>
          </p:cNvPr>
          <p:cNvSpPr>
            <a:spLocks noGrp="1"/>
          </p:cNvSpPr>
          <p:nvPr>
            <p:ph idx="1"/>
          </p:nvPr>
        </p:nvSpPr>
        <p:spPr>
          <a:xfrm>
            <a:off x="1484312" y="876299"/>
            <a:ext cx="10018713" cy="3124201"/>
          </a:xfrm>
        </p:spPr>
        <p:txBody>
          <a:bodyPr/>
          <a:lstStyle/>
          <a:p>
            <a:r>
              <a:rPr lang="en-US" dirty="0"/>
              <a:t>MEMORY is the ability of a control system to retain information as to where a signal it has received originated. </a:t>
            </a:r>
          </a:p>
        </p:txBody>
      </p:sp>
      <p:pic>
        <p:nvPicPr>
          <p:cNvPr id="11" name="Picture 10">
            <a:extLst>
              <a:ext uri="{FF2B5EF4-FFF2-40B4-BE49-F238E27FC236}">
                <a16:creationId xmlns:a16="http://schemas.microsoft.com/office/drawing/2014/main" id="{66FCDBD2-A4F7-4A8C-8F8D-F54D85026F9E}"/>
              </a:ext>
            </a:extLst>
          </p:cNvPr>
          <p:cNvPicPr>
            <a:picLocks noChangeAspect="1"/>
          </p:cNvPicPr>
          <p:nvPr/>
        </p:nvPicPr>
        <p:blipFill rotWithShape="1">
          <a:blip r:embed="rId2"/>
          <a:srcRect t="59511" b="3599"/>
          <a:stretch/>
        </p:blipFill>
        <p:spPr>
          <a:xfrm>
            <a:off x="1761945" y="3429000"/>
            <a:ext cx="9463446" cy="2581421"/>
          </a:xfrm>
          <a:prstGeom prst="rect">
            <a:avLst/>
          </a:prstGeom>
        </p:spPr>
      </p:pic>
      <p:sp>
        <p:nvSpPr>
          <p:cNvPr id="3" name="Slide Number Placeholder 2">
            <a:extLst>
              <a:ext uri="{FF2B5EF4-FFF2-40B4-BE49-F238E27FC236}">
                <a16:creationId xmlns:a16="http://schemas.microsoft.com/office/drawing/2014/main" id="{E18F0E93-3D88-41A3-A9B6-6CFC4B8B89B8}"/>
              </a:ext>
            </a:extLst>
          </p:cNvPr>
          <p:cNvSpPr>
            <a:spLocks noGrp="1"/>
          </p:cNvSpPr>
          <p:nvPr>
            <p:ph type="sldNum" sz="quarter" idx="12"/>
          </p:nvPr>
        </p:nvSpPr>
        <p:spPr/>
        <p:txBody>
          <a:bodyPr/>
          <a:lstStyle/>
          <a:p>
            <a:fld id="{7C9A9219-32EF-47C6-8C8F-5405A74A6778}" type="slidenum">
              <a:rPr lang="en-US" smtClean="0"/>
              <a:t>15</a:t>
            </a:fld>
            <a:endParaRPr lang="en-US"/>
          </a:p>
        </p:txBody>
      </p:sp>
    </p:spTree>
    <p:extLst>
      <p:ext uri="{BB962C8B-B14F-4D97-AF65-F5344CB8AC3E}">
        <p14:creationId xmlns:p14="http://schemas.microsoft.com/office/powerpoint/2010/main" val="3666403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40586-A8B1-4175-8AD7-9BCF2A1DFF31}"/>
              </a:ext>
            </a:extLst>
          </p:cNvPr>
          <p:cNvSpPr>
            <a:spLocks noGrp="1"/>
          </p:cNvSpPr>
          <p:nvPr>
            <p:ph type="title"/>
          </p:nvPr>
        </p:nvSpPr>
        <p:spPr>
          <a:xfrm>
            <a:off x="1484310" y="0"/>
            <a:ext cx="10018713" cy="1344635"/>
          </a:xfrm>
        </p:spPr>
        <p:txBody>
          <a:bodyPr/>
          <a:lstStyle/>
          <a:p>
            <a:r>
              <a:rPr lang="en-US" dirty="0"/>
              <a:t>Laws of Boolean Algebra</a:t>
            </a:r>
          </a:p>
        </p:txBody>
      </p:sp>
      <p:sp>
        <p:nvSpPr>
          <p:cNvPr id="3" name="Content Placeholder 2">
            <a:extLst>
              <a:ext uri="{FF2B5EF4-FFF2-40B4-BE49-F238E27FC236}">
                <a16:creationId xmlns:a16="http://schemas.microsoft.com/office/drawing/2014/main" id="{C11EE782-4DE4-4534-A784-AE5069D24D04}"/>
              </a:ext>
            </a:extLst>
          </p:cNvPr>
          <p:cNvSpPr>
            <a:spLocks noGrp="1"/>
          </p:cNvSpPr>
          <p:nvPr>
            <p:ph idx="1"/>
          </p:nvPr>
        </p:nvSpPr>
        <p:spPr>
          <a:xfrm>
            <a:off x="1484310" y="1344635"/>
            <a:ext cx="10018713" cy="5337519"/>
          </a:xfrm>
        </p:spPr>
        <p:txBody>
          <a:bodyPr>
            <a:normAutofit lnSpcReduction="10000"/>
          </a:bodyPr>
          <a:lstStyle/>
          <a:p>
            <a:r>
              <a:rPr lang="en-US" dirty="0"/>
              <a:t>There are a number of laws of Boolean algebra that can be used in the analysis and design of fluid logic systems. These laws are presented as follows:</a:t>
            </a:r>
          </a:p>
          <a:p>
            <a:r>
              <a:rPr lang="en-US" dirty="0"/>
              <a:t>Commutative law:</a:t>
            </a:r>
          </a:p>
          <a:p>
            <a:pPr algn="ctr"/>
            <a:r>
              <a:rPr lang="en-US" dirty="0"/>
              <a:t>A + B =  B + A</a:t>
            </a:r>
          </a:p>
          <a:p>
            <a:pPr algn="ctr"/>
            <a:r>
              <a:rPr lang="en-US" dirty="0"/>
              <a:t>A . B = B . A</a:t>
            </a:r>
          </a:p>
          <a:p>
            <a:r>
              <a:rPr lang="en-US" dirty="0"/>
              <a:t>Associative law:</a:t>
            </a:r>
          </a:p>
          <a:p>
            <a:pPr algn="ctr"/>
            <a:r>
              <a:rPr lang="en-US" dirty="0"/>
              <a:t>A + B  + C = ( A + B ) + C = A + ( B + C ) = ( A + C ) + B</a:t>
            </a:r>
          </a:p>
          <a:p>
            <a:pPr algn="ctr"/>
            <a:r>
              <a:rPr lang="en-US" dirty="0"/>
              <a:t>A . B  . C = ( A . B ) . C = A . ( B . C ) = ( A . C ) . B</a:t>
            </a:r>
          </a:p>
          <a:p>
            <a:r>
              <a:rPr lang="en-US" dirty="0"/>
              <a:t>Distributive law:</a:t>
            </a:r>
          </a:p>
          <a:p>
            <a:pPr algn="ctr"/>
            <a:r>
              <a:rPr lang="en-US" dirty="0"/>
              <a:t>A . ( B + C ) = ( A . B ) + ( A . C )</a:t>
            </a:r>
          </a:p>
          <a:p>
            <a:pPr algn="ctr"/>
            <a:endParaRPr lang="en-US" dirty="0"/>
          </a:p>
        </p:txBody>
      </p:sp>
      <p:sp>
        <p:nvSpPr>
          <p:cNvPr id="4" name="Slide Number Placeholder 3">
            <a:extLst>
              <a:ext uri="{FF2B5EF4-FFF2-40B4-BE49-F238E27FC236}">
                <a16:creationId xmlns:a16="http://schemas.microsoft.com/office/drawing/2014/main" id="{539D4632-B6EE-49DD-A34B-437BB4BFEA7B}"/>
              </a:ext>
            </a:extLst>
          </p:cNvPr>
          <p:cNvSpPr>
            <a:spLocks noGrp="1"/>
          </p:cNvSpPr>
          <p:nvPr>
            <p:ph type="sldNum" sz="quarter" idx="12"/>
          </p:nvPr>
        </p:nvSpPr>
        <p:spPr/>
        <p:txBody>
          <a:bodyPr/>
          <a:lstStyle/>
          <a:p>
            <a:fld id="{7C9A9219-32EF-47C6-8C8F-5405A74A6778}" type="slidenum">
              <a:rPr lang="en-US" smtClean="0"/>
              <a:t>16</a:t>
            </a:fld>
            <a:endParaRPr lang="en-US"/>
          </a:p>
        </p:txBody>
      </p:sp>
    </p:spTree>
    <p:extLst>
      <p:ext uri="{BB962C8B-B14F-4D97-AF65-F5344CB8AC3E}">
        <p14:creationId xmlns:p14="http://schemas.microsoft.com/office/powerpoint/2010/main" val="758609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94F71-B292-419E-A92C-E22C82A64EB2}"/>
              </a:ext>
            </a:extLst>
          </p:cNvPr>
          <p:cNvSpPr>
            <a:spLocks noGrp="1"/>
          </p:cNvSpPr>
          <p:nvPr>
            <p:ph type="title"/>
          </p:nvPr>
        </p:nvSpPr>
        <p:spPr>
          <a:xfrm>
            <a:off x="1484310" y="1"/>
            <a:ext cx="10018713" cy="1505242"/>
          </a:xfrm>
        </p:spPr>
        <p:txBody>
          <a:bodyPr>
            <a:noAutofit/>
          </a:bodyPr>
          <a:lstStyle/>
          <a:p>
            <a:r>
              <a:rPr lang="en-US" sz="2800" dirty="0"/>
              <a:t>Additional theorems that can be used to simplify complex equations and thus minimize the number of components required in a logic system are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0D003F8-9C5F-45AD-A0FF-7097106CCCEC}"/>
                  </a:ext>
                </a:extLst>
              </p:cNvPr>
              <p:cNvSpPr>
                <a:spLocks noGrp="1"/>
              </p:cNvSpPr>
              <p:nvPr>
                <p:ph idx="1"/>
              </p:nvPr>
            </p:nvSpPr>
            <p:spPr>
              <a:xfrm>
                <a:off x="1484310" y="1209822"/>
                <a:ext cx="10018713" cy="4962379"/>
              </a:xfrm>
            </p:spPr>
            <p:txBody>
              <a:bodyPr>
                <a:normAutofit lnSpcReduction="10000"/>
              </a:bodyPr>
              <a:lstStyle/>
              <a:p>
                <a:r>
                  <a:rPr lang="en-US" dirty="0"/>
                  <a:t>A + A = A</a:t>
                </a:r>
              </a:p>
              <a:p>
                <a:r>
                  <a:rPr lang="en-US" dirty="0"/>
                  <a:t>A . A = A</a:t>
                </a:r>
              </a:p>
              <a:p>
                <a:r>
                  <a:rPr lang="en-US" dirty="0"/>
                  <a:t>A + 1 = 1</a:t>
                </a:r>
              </a:p>
              <a:p>
                <a:r>
                  <a:rPr lang="en-US" dirty="0"/>
                  <a:t>A + 0 = A</a:t>
                </a:r>
              </a:p>
              <a:p>
                <a:r>
                  <a:rPr lang="en-US" dirty="0"/>
                  <a:t>A . 1 = A</a:t>
                </a:r>
              </a:p>
              <a:p>
                <a:r>
                  <a:rPr lang="en-US" dirty="0"/>
                  <a:t>A + ( A . B ) = A</a:t>
                </a:r>
              </a:p>
              <a:p>
                <a:r>
                  <a:rPr lang="en-US" dirty="0"/>
                  <a:t>A . ( A + B ) = A</a:t>
                </a:r>
              </a:p>
              <a:p>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𝐴</m:t>
                        </m:r>
                      </m:e>
                    </m:acc>
                  </m:oMath>
                </a14:m>
                <a:r>
                  <a:rPr lang="en-US" dirty="0"/>
                  <a:t> = A</a:t>
                </a:r>
              </a:p>
              <a:p>
                <a:r>
                  <a:rPr lang="en-US" dirty="0"/>
                  <a:t>A .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𝐴</m:t>
                        </m:r>
                      </m:e>
                    </m:acc>
                  </m:oMath>
                </a14:m>
                <a:r>
                  <a:rPr lang="en-US" dirty="0"/>
                  <a:t> = 0</a:t>
                </a:r>
              </a:p>
              <a:p>
                <a:r>
                  <a:rPr lang="en-US" dirty="0"/>
                  <a:t> A +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𝐴</m:t>
                        </m:r>
                      </m:e>
                    </m:acc>
                  </m:oMath>
                </a14:m>
                <a:r>
                  <a:rPr lang="en-US" dirty="0"/>
                  <a:t> = 1</a:t>
                </a:r>
              </a:p>
            </p:txBody>
          </p:sp>
        </mc:Choice>
        <mc:Fallback xmlns="">
          <p:sp>
            <p:nvSpPr>
              <p:cNvPr id="3" name="Content Placeholder 2">
                <a:extLst>
                  <a:ext uri="{FF2B5EF4-FFF2-40B4-BE49-F238E27FC236}">
                    <a16:creationId xmlns:a16="http://schemas.microsoft.com/office/drawing/2014/main" id="{00D003F8-9C5F-45AD-A0FF-7097106CCCEC}"/>
                  </a:ext>
                </a:extLst>
              </p:cNvPr>
              <p:cNvSpPr>
                <a:spLocks noGrp="1" noRot="1" noChangeAspect="1" noMove="1" noResize="1" noEditPoints="1" noAdjustHandles="1" noChangeArrowheads="1" noChangeShapeType="1" noTextEdit="1"/>
              </p:cNvSpPr>
              <p:nvPr>
                <p:ph idx="1"/>
              </p:nvPr>
            </p:nvSpPr>
            <p:spPr>
              <a:xfrm>
                <a:off x="1484310" y="1209822"/>
                <a:ext cx="10018713" cy="4962379"/>
              </a:xfrm>
              <a:blipFill>
                <a:blip r:embed="rId2"/>
                <a:stretch>
                  <a:fillRect l="-1521" t="-2454" b="-233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725E46B-AD57-4549-8B07-AAF7196B46D7}"/>
              </a:ext>
            </a:extLst>
          </p:cNvPr>
          <p:cNvSpPr>
            <a:spLocks noGrp="1"/>
          </p:cNvSpPr>
          <p:nvPr>
            <p:ph type="sldNum" sz="quarter" idx="12"/>
          </p:nvPr>
        </p:nvSpPr>
        <p:spPr/>
        <p:txBody>
          <a:bodyPr/>
          <a:lstStyle/>
          <a:p>
            <a:fld id="{7C9A9219-32EF-47C6-8C8F-5405A74A6778}" type="slidenum">
              <a:rPr lang="en-US" smtClean="0"/>
              <a:t>17</a:t>
            </a:fld>
            <a:endParaRPr lang="en-US"/>
          </a:p>
        </p:txBody>
      </p:sp>
    </p:spTree>
    <p:extLst>
      <p:ext uri="{BB962C8B-B14F-4D97-AF65-F5344CB8AC3E}">
        <p14:creationId xmlns:p14="http://schemas.microsoft.com/office/powerpoint/2010/main" val="797793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32720-C07F-44BB-8A57-508FAD3B927C}"/>
              </a:ext>
            </a:extLst>
          </p:cNvPr>
          <p:cNvSpPr>
            <a:spLocks noGrp="1"/>
          </p:cNvSpPr>
          <p:nvPr>
            <p:ph type="ctrTitle"/>
          </p:nvPr>
        </p:nvSpPr>
        <p:spPr/>
        <p:txBody>
          <a:bodyPr/>
          <a:lstStyle/>
          <a:p>
            <a:pPr algn="ctr"/>
            <a:r>
              <a:rPr lang="en-US" dirty="0"/>
              <a:t>MPL CONTROL OF FLUID POWER CIRCUITS</a:t>
            </a:r>
          </a:p>
        </p:txBody>
      </p:sp>
      <p:sp>
        <p:nvSpPr>
          <p:cNvPr id="5" name="Subtitle 4">
            <a:extLst>
              <a:ext uri="{FF2B5EF4-FFF2-40B4-BE49-F238E27FC236}">
                <a16:creationId xmlns:a16="http://schemas.microsoft.com/office/drawing/2014/main" id="{E4BA4B43-321F-4B5C-B4D8-E0C82AD6EDE2}"/>
              </a:ext>
            </a:extLst>
          </p:cNvPr>
          <p:cNvSpPr>
            <a:spLocks noGrp="1"/>
          </p:cNvSpPr>
          <p:nvPr>
            <p:ph type="subTitle" idx="1"/>
          </p:nvPr>
        </p:nvSpPr>
        <p:spPr/>
        <p:txBody>
          <a:bodyPr/>
          <a:lstStyle/>
          <a:p>
            <a:endParaRPr lang="en-US"/>
          </a:p>
        </p:txBody>
      </p:sp>
      <p:sp>
        <p:nvSpPr>
          <p:cNvPr id="2" name="Slide Number Placeholder 1">
            <a:extLst>
              <a:ext uri="{FF2B5EF4-FFF2-40B4-BE49-F238E27FC236}">
                <a16:creationId xmlns:a16="http://schemas.microsoft.com/office/drawing/2014/main" id="{DEC1D4B5-4318-45BE-8B23-C5A537615D2E}"/>
              </a:ext>
            </a:extLst>
          </p:cNvPr>
          <p:cNvSpPr>
            <a:spLocks noGrp="1"/>
          </p:cNvSpPr>
          <p:nvPr>
            <p:ph type="sldNum" sz="quarter" idx="12"/>
          </p:nvPr>
        </p:nvSpPr>
        <p:spPr/>
        <p:txBody>
          <a:bodyPr/>
          <a:lstStyle/>
          <a:p>
            <a:fld id="{7C9A9219-32EF-47C6-8C8F-5405A74A6778}" type="slidenum">
              <a:rPr lang="en-US" smtClean="0"/>
              <a:t>18</a:t>
            </a:fld>
            <a:endParaRPr lang="en-US"/>
          </a:p>
        </p:txBody>
      </p:sp>
    </p:spTree>
    <p:extLst>
      <p:ext uri="{BB962C8B-B14F-4D97-AF65-F5344CB8AC3E}">
        <p14:creationId xmlns:p14="http://schemas.microsoft.com/office/powerpoint/2010/main" val="2540897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50EDE-9EB4-4289-A87A-3273317B84B6}"/>
              </a:ext>
            </a:extLst>
          </p:cNvPr>
          <p:cNvSpPr>
            <a:spLocks noGrp="1"/>
          </p:cNvSpPr>
          <p:nvPr>
            <p:ph type="title"/>
          </p:nvPr>
        </p:nvSpPr>
        <p:spPr>
          <a:xfrm>
            <a:off x="1484310" y="168813"/>
            <a:ext cx="10707690" cy="731519"/>
          </a:xfrm>
        </p:spPr>
        <p:txBody>
          <a:bodyPr>
            <a:noAutofit/>
          </a:bodyPr>
          <a:lstStyle/>
          <a:p>
            <a:r>
              <a:rPr lang="en-US" dirty="0"/>
              <a:t>Sequence Control of Two Double-Acting Cylinders</a:t>
            </a:r>
          </a:p>
        </p:txBody>
      </p:sp>
      <p:sp>
        <p:nvSpPr>
          <p:cNvPr id="7" name="Content Placeholder 6">
            <a:extLst>
              <a:ext uri="{FF2B5EF4-FFF2-40B4-BE49-F238E27FC236}">
                <a16:creationId xmlns:a16="http://schemas.microsoft.com/office/drawing/2014/main" id="{AD30804C-6A5A-4FD3-ACB8-9F692FDA3A2B}"/>
              </a:ext>
            </a:extLst>
          </p:cNvPr>
          <p:cNvSpPr>
            <a:spLocks noGrp="1"/>
          </p:cNvSpPr>
          <p:nvPr>
            <p:ph idx="1"/>
          </p:nvPr>
        </p:nvSpPr>
        <p:spPr/>
        <p:txBody>
          <a:bodyPr/>
          <a:lstStyle/>
          <a:p>
            <a:endParaRPr lang="en-US" dirty="0"/>
          </a:p>
        </p:txBody>
      </p:sp>
      <p:pic>
        <p:nvPicPr>
          <p:cNvPr id="9" name="Picture 8">
            <a:extLst>
              <a:ext uri="{FF2B5EF4-FFF2-40B4-BE49-F238E27FC236}">
                <a16:creationId xmlns:a16="http://schemas.microsoft.com/office/drawing/2014/main" id="{4A17A50E-A75B-4E82-9C5E-268B7436F563}"/>
              </a:ext>
            </a:extLst>
          </p:cNvPr>
          <p:cNvPicPr>
            <a:picLocks noChangeAspect="1"/>
          </p:cNvPicPr>
          <p:nvPr/>
        </p:nvPicPr>
        <p:blipFill>
          <a:blip r:embed="rId2"/>
          <a:stretch>
            <a:fillRect/>
          </a:stretch>
        </p:blipFill>
        <p:spPr>
          <a:xfrm>
            <a:off x="3141726" y="900332"/>
            <a:ext cx="7032224" cy="5957668"/>
          </a:xfrm>
          <a:prstGeom prst="rect">
            <a:avLst/>
          </a:prstGeom>
        </p:spPr>
      </p:pic>
      <p:sp>
        <p:nvSpPr>
          <p:cNvPr id="3" name="Slide Number Placeholder 2">
            <a:extLst>
              <a:ext uri="{FF2B5EF4-FFF2-40B4-BE49-F238E27FC236}">
                <a16:creationId xmlns:a16="http://schemas.microsoft.com/office/drawing/2014/main" id="{CC564375-87A0-4976-8CA0-FEC4044A9E97}"/>
              </a:ext>
            </a:extLst>
          </p:cNvPr>
          <p:cNvSpPr>
            <a:spLocks noGrp="1"/>
          </p:cNvSpPr>
          <p:nvPr>
            <p:ph type="sldNum" sz="quarter" idx="12"/>
          </p:nvPr>
        </p:nvSpPr>
        <p:spPr/>
        <p:txBody>
          <a:bodyPr/>
          <a:lstStyle/>
          <a:p>
            <a:fld id="{7C9A9219-32EF-47C6-8C8F-5405A74A6778}" type="slidenum">
              <a:rPr lang="en-US" smtClean="0"/>
              <a:t>19</a:t>
            </a:fld>
            <a:endParaRPr lang="en-US"/>
          </a:p>
        </p:txBody>
      </p:sp>
    </p:spTree>
    <p:extLst>
      <p:ext uri="{BB962C8B-B14F-4D97-AF65-F5344CB8AC3E}">
        <p14:creationId xmlns:p14="http://schemas.microsoft.com/office/powerpoint/2010/main" val="228857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33BB7-4B36-4C1C-853D-586D1E21FE9D}"/>
              </a:ext>
            </a:extLst>
          </p:cNvPr>
          <p:cNvSpPr>
            <a:spLocks noGrp="1"/>
          </p:cNvSpPr>
          <p:nvPr>
            <p:ph type="title"/>
          </p:nvPr>
        </p:nvSpPr>
        <p:spPr>
          <a:xfrm>
            <a:off x="1484310" y="0"/>
            <a:ext cx="10018713" cy="1752599"/>
          </a:xfrm>
        </p:spPr>
        <p:txBody>
          <a:bodyPr>
            <a:normAutofit/>
          </a:bodyPr>
          <a:lstStyle/>
          <a:p>
            <a:r>
              <a:rPr lang="en-US" sz="6600" dirty="0"/>
              <a:t>Contents </a:t>
            </a:r>
          </a:p>
        </p:txBody>
      </p:sp>
      <p:sp>
        <p:nvSpPr>
          <p:cNvPr id="3" name="Content Placeholder 2">
            <a:extLst>
              <a:ext uri="{FF2B5EF4-FFF2-40B4-BE49-F238E27FC236}">
                <a16:creationId xmlns:a16="http://schemas.microsoft.com/office/drawing/2014/main" id="{36E464F6-9066-4EF6-A6DF-1FB883A8D13C}"/>
              </a:ext>
            </a:extLst>
          </p:cNvPr>
          <p:cNvSpPr>
            <a:spLocks noGrp="1"/>
          </p:cNvSpPr>
          <p:nvPr>
            <p:ph idx="1"/>
          </p:nvPr>
        </p:nvSpPr>
        <p:spPr>
          <a:xfrm>
            <a:off x="1484310" y="1252025"/>
            <a:ext cx="10707690" cy="5190978"/>
          </a:xfrm>
        </p:spPr>
        <p:txBody>
          <a:bodyPr>
            <a:normAutofit/>
          </a:bodyPr>
          <a:lstStyle/>
          <a:p>
            <a:pPr algn="just"/>
            <a:r>
              <a:rPr lang="en-US" dirty="0"/>
              <a:t>Introduction</a:t>
            </a:r>
          </a:p>
          <a:p>
            <a:pPr algn="just"/>
            <a:r>
              <a:rPr lang="en-US" sz="2400" dirty="0"/>
              <a:t>Advantages of Fluid Logic Control Systems </a:t>
            </a:r>
            <a:endParaRPr lang="en-US" dirty="0"/>
          </a:p>
          <a:p>
            <a:pPr algn="just"/>
            <a:r>
              <a:rPr lang="en-US" dirty="0"/>
              <a:t>Explain moving-part logic (MPL) devices.</a:t>
            </a:r>
          </a:p>
          <a:p>
            <a:pPr algn="just"/>
            <a:r>
              <a:rPr lang="en-US" dirty="0"/>
              <a:t>Discuss the control functions (OR/NOR, AND/NAND, NOT and EXCLUSIVE-OR).</a:t>
            </a:r>
          </a:p>
          <a:p>
            <a:pPr algn="just"/>
            <a:r>
              <a:rPr lang="en-US" dirty="0"/>
              <a:t>Perform the fundamental operations of Boolean algebra as related to control technology.</a:t>
            </a:r>
          </a:p>
          <a:p>
            <a:pPr algn="just"/>
            <a:r>
              <a:rPr lang="en-US" dirty="0"/>
              <a:t>Apply Boolean algebra techniques to control logic diagrams and control fluid power systems.</a:t>
            </a:r>
          </a:p>
        </p:txBody>
      </p:sp>
      <p:sp>
        <p:nvSpPr>
          <p:cNvPr id="4" name="Slide Number Placeholder 3">
            <a:extLst>
              <a:ext uri="{FF2B5EF4-FFF2-40B4-BE49-F238E27FC236}">
                <a16:creationId xmlns:a16="http://schemas.microsoft.com/office/drawing/2014/main" id="{4C6D879A-57E5-4710-9C9E-4253CFA9351C}"/>
              </a:ext>
            </a:extLst>
          </p:cNvPr>
          <p:cNvSpPr>
            <a:spLocks noGrp="1"/>
          </p:cNvSpPr>
          <p:nvPr>
            <p:ph type="sldNum" sz="quarter" idx="12"/>
          </p:nvPr>
        </p:nvSpPr>
        <p:spPr/>
        <p:txBody>
          <a:bodyPr/>
          <a:lstStyle/>
          <a:p>
            <a:fld id="{7C9A9219-32EF-47C6-8C8F-5405A74A6778}" type="slidenum">
              <a:rPr lang="en-US" smtClean="0"/>
              <a:t>2</a:t>
            </a:fld>
            <a:endParaRPr lang="en-US"/>
          </a:p>
        </p:txBody>
      </p:sp>
    </p:spTree>
    <p:extLst>
      <p:ext uri="{BB962C8B-B14F-4D97-AF65-F5344CB8AC3E}">
        <p14:creationId xmlns:p14="http://schemas.microsoft.com/office/powerpoint/2010/main" val="1458706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95954-E8EB-410C-8F4D-7A92B559D6BE}"/>
              </a:ext>
            </a:extLst>
          </p:cNvPr>
          <p:cNvSpPr>
            <a:spLocks noGrp="1"/>
          </p:cNvSpPr>
          <p:nvPr>
            <p:ph type="title"/>
          </p:nvPr>
        </p:nvSpPr>
        <p:spPr>
          <a:xfrm>
            <a:off x="1484310" y="1"/>
            <a:ext cx="10018713" cy="1195754"/>
          </a:xfrm>
        </p:spPr>
        <p:txBody>
          <a:bodyPr/>
          <a:lstStyle/>
          <a:p>
            <a:r>
              <a:rPr lang="en-US" dirty="0"/>
              <a:t>Control of Cylinder with Interlocks</a:t>
            </a:r>
          </a:p>
        </p:txBody>
      </p:sp>
      <p:sp>
        <p:nvSpPr>
          <p:cNvPr id="3" name="Content Placeholder 2">
            <a:extLst>
              <a:ext uri="{FF2B5EF4-FFF2-40B4-BE49-F238E27FC236}">
                <a16:creationId xmlns:a16="http://schemas.microsoft.com/office/drawing/2014/main" id="{D0DF2DF3-82DB-4D16-9025-DCCF42DA6F0C}"/>
              </a:ext>
            </a:extLst>
          </p:cNvPr>
          <p:cNvSpPr>
            <a:spLocks noGrp="1"/>
          </p:cNvSpPr>
          <p:nvPr>
            <p:ph idx="1"/>
          </p:nvPr>
        </p:nvSpPr>
        <p:spPr>
          <a:xfrm>
            <a:off x="1484310" y="928468"/>
            <a:ext cx="5999701" cy="5795889"/>
          </a:xfrm>
        </p:spPr>
        <p:txBody>
          <a:bodyPr/>
          <a:lstStyle/>
          <a:p>
            <a:pPr algn="just"/>
            <a:r>
              <a:rPr lang="en-US" dirty="0"/>
              <a:t>1. The system provides interlocks and alternative control positions.</a:t>
            </a:r>
          </a:p>
          <a:p>
            <a:pPr algn="just"/>
            <a:r>
              <a:rPr lang="en-US" dirty="0"/>
              <a:t>2. In order to extend the cylinder, either one of the two manual valves (A or B) must be actuated and valve C (controlled by a protective device such as a guard on a press) must also be actuated.</a:t>
            </a:r>
          </a:p>
          <a:p>
            <a:pPr algn="just"/>
            <a:r>
              <a:rPr lang="en-US" dirty="0"/>
              <a:t>3. The output signal is memorized while the cylinder is extending.</a:t>
            </a:r>
          </a:p>
          <a:p>
            <a:pPr algn="just"/>
            <a:r>
              <a:rPr lang="en-US" dirty="0"/>
              <a:t>4. At the end of the stroke, the signal in the MEMORY is canceled.</a:t>
            </a:r>
          </a:p>
        </p:txBody>
      </p:sp>
      <p:pic>
        <p:nvPicPr>
          <p:cNvPr id="5" name="Picture 4">
            <a:extLst>
              <a:ext uri="{FF2B5EF4-FFF2-40B4-BE49-F238E27FC236}">
                <a16:creationId xmlns:a16="http://schemas.microsoft.com/office/drawing/2014/main" id="{C6B4E42E-769D-49F8-AE92-615C46C0C7D7}"/>
              </a:ext>
            </a:extLst>
          </p:cNvPr>
          <p:cNvPicPr>
            <a:picLocks noChangeAspect="1"/>
          </p:cNvPicPr>
          <p:nvPr/>
        </p:nvPicPr>
        <p:blipFill rotWithShape="1">
          <a:blip r:embed="rId2"/>
          <a:srcRect r="23219"/>
          <a:stretch/>
        </p:blipFill>
        <p:spPr>
          <a:xfrm>
            <a:off x="7779435" y="2149454"/>
            <a:ext cx="4100889" cy="3353916"/>
          </a:xfrm>
          <a:prstGeom prst="rect">
            <a:avLst/>
          </a:prstGeom>
        </p:spPr>
      </p:pic>
      <p:sp>
        <p:nvSpPr>
          <p:cNvPr id="4" name="Slide Number Placeholder 3">
            <a:extLst>
              <a:ext uri="{FF2B5EF4-FFF2-40B4-BE49-F238E27FC236}">
                <a16:creationId xmlns:a16="http://schemas.microsoft.com/office/drawing/2014/main" id="{99CD3BBF-143E-49FC-ADF2-0DC0B6E4C43A}"/>
              </a:ext>
            </a:extLst>
          </p:cNvPr>
          <p:cNvSpPr>
            <a:spLocks noGrp="1"/>
          </p:cNvSpPr>
          <p:nvPr>
            <p:ph type="sldNum" sz="quarter" idx="12"/>
          </p:nvPr>
        </p:nvSpPr>
        <p:spPr/>
        <p:txBody>
          <a:bodyPr/>
          <a:lstStyle/>
          <a:p>
            <a:fld id="{7C9A9219-32EF-47C6-8C8F-5405A74A6778}" type="slidenum">
              <a:rPr lang="en-US" smtClean="0"/>
              <a:t>20</a:t>
            </a:fld>
            <a:endParaRPr lang="en-US"/>
          </a:p>
        </p:txBody>
      </p:sp>
    </p:spTree>
    <p:extLst>
      <p:ext uri="{BB962C8B-B14F-4D97-AF65-F5344CB8AC3E}">
        <p14:creationId xmlns:p14="http://schemas.microsoft.com/office/powerpoint/2010/main" val="1202033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C8F939-CABE-42D3-9DD4-79E3EF470CB9}"/>
              </a:ext>
            </a:extLst>
          </p:cNvPr>
          <p:cNvSpPr>
            <a:spLocks noGrp="1"/>
          </p:cNvSpPr>
          <p:nvPr>
            <p:ph type="title"/>
          </p:nvPr>
        </p:nvSpPr>
        <p:spPr>
          <a:xfrm>
            <a:off x="1526514" y="2552700"/>
            <a:ext cx="10018713" cy="1752599"/>
          </a:xfrm>
        </p:spPr>
        <p:txBody>
          <a:bodyPr>
            <a:normAutofit fontScale="90000"/>
          </a:bodyPr>
          <a:lstStyle/>
          <a:p>
            <a:r>
              <a:rPr lang="en-US" dirty="0"/>
              <a:t>Boolean algebra is used to implement the use of</a:t>
            </a:r>
            <a:br>
              <a:rPr lang="en-US" dirty="0"/>
            </a:br>
            <a:r>
              <a:rPr lang="en-US" dirty="0"/>
              <a:t>programmable logic controllers (PLCs)</a:t>
            </a:r>
          </a:p>
        </p:txBody>
      </p:sp>
      <p:sp>
        <p:nvSpPr>
          <p:cNvPr id="2" name="Slide Number Placeholder 1">
            <a:extLst>
              <a:ext uri="{FF2B5EF4-FFF2-40B4-BE49-F238E27FC236}">
                <a16:creationId xmlns:a16="http://schemas.microsoft.com/office/drawing/2014/main" id="{C6FD5A94-52DE-46B2-83C2-9B7103EE2283}"/>
              </a:ext>
            </a:extLst>
          </p:cNvPr>
          <p:cNvSpPr>
            <a:spLocks noGrp="1"/>
          </p:cNvSpPr>
          <p:nvPr>
            <p:ph type="sldNum" sz="quarter" idx="12"/>
          </p:nvPr>
        </p:nvSpPr>
        <p:spPr/>
        <p:txBody>
          <a:bodyPr/>
          <a:lstStyle/>
          <a:p>
            <a:fld id="{7C9A9219-32EF-47C6-8C8F-5405A74A6778}" type="slidenum">
              <a:rPr lang="en-US" smtClean="0"/>
              <a:t>21</a:t>
            </a:fld>
            <a:endParaRPr lang="en-US"/>
          </a:p>
        </p:txBody>
      </p:sp>
    </p:spTree>
    <p:extLst>
      <p:ext uri="{BB962C8B-B14F-4D97-AF65-F5344CB8AC3E}">
        <p14:creationId xmlns:p14="http://schemas.microsoft.com/office/powerpoint/2010/main" val="278378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452BDE-008E-42D3-B7D7-50BB596961E3}"/>
              </a:ext>
            </a:extLst>
          </p:cNvPr>
          <p:cNvSpPr>
            <a:spLocks noGrp="1"/>
          </p:cNvSpPr>
          <p:nvPr>
            <p:ph type="ctrTitle"/>
          </p:nvPr>
        </p:nvSpPr>
        <p:spPr/>
        <p:txBody>
          <a:bodyPr>
            <a:normAutofit/>
          </a:bodyPr>
          <a:lstStyle/>
          <a:p>
            <a:pPr algn="ctr"/>
            <a:r>
              <a:rPr lang="en-US" sz="8000" dirty="0"/>
              <a:t>THANK YOU</a:t>
            </a:r>
          </a:p>
        </p:txBody>
      </p:sp>
      <p:sp>
        <p:nvSpPr>
          <p:cNvPr id="5" name="Subtitle 4">
            <a:extLst>
              <a:ext uri="{FF2B5EF4-FFF2-40B4-BE49-F238E27FC236}">
                <a16:creationId xmlns:a16="http://schemas.microsoft.com/office/drawing/2014/main" id="{8B89BA5B-F7BA-41BB-A5FC-6322B3EE5630}"/>
              </a:ext>
            </a:extLst>
          </p:cNvPr>
          <p:cNvSpPr>
            <a:spLocks noGrp="1"/>
          </p:cNvSpPr>
          <p:nvPr>
            <p:ph type="subTitle" idx="1"/>
          </p:nvPr>
        </p:nvSpPr>
        <p:spPr>
          <a:xfrm>
            <a:off x="3966737" y="3996267"/>
            <a:ext cx="6987645" cy="1388534"/>
          </a:xfrm>
        </p:spPr>
        <p:txBody>
          <a:bodyPr>
            <a:normAutofit/>
          </a:bodyPr>
          <a:lstStyle/>
          <a:p>
            <a:pPr algn="ctr"/>
            <a:r>
              <a:rPr lang="en-US" sz="3200" dirty="0"/>
              <a:t>ANY QUESTIONS </a:t>
            </a:r>
          </a:p>
        </p:txBody>
      </p:sp>
      <p:sp>
        <p:nvSpPr>
          <p:cNvPr id="2" name="Slide Number Placeholder 1">
            <a:extLst>
              <a:ext uri="{FF2B5EF4-FFF2-40B4-BE49-F238E27FC236}">
                <a16:creationId xmlns:a16="http://schemas.microsoft.com/office/drawing/2014/main" id="{5D7C84BC-5221-401F-949D-8F0EB7C4D20A}"/>
              </a:ext>
            </a:extLst>
          </p:cNvPr>
          <p:cNvSpPr>
            <a:spLocks noGrp="1"/>
          </p:cNvSpPr>
          <p:nvPr>
            <p:ph type="sldNum" sz="quarter" idx="12"/>
          </p:nvPr>
        </p:nvSpPr>
        <p:spPr/>
        <p:txBody>
          <a:bodyPr/>
          <a:lstStyle/>
          <a:p>
            <a:fld id="{7C9A9219-32EF-47C6-8C8F-5405A74A6778}" type="slidenum">
              <a:rPr lang="en-US" smtClean="0"/>
              <a:t>22</a:t>
            </a:fld>
            <a:endParaRPr lang="en-US"/>
          </a:p>
        </p:txBody>
      </p:sp>
    </p:spTree>
    <p:extLst>
      <p:ext uri="{BB962C8B-B14F-4D97-AF65-F5344CB8AC3E}">
        <p14:creationId xmlns:p14="http://schemas.microsoft.com/office/powerpoint/2010/main" val="3475182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73DA-4EE7-4CDF-890A-1FBB485A7F83}"/>
              </a:ext>
            </a:extLst>
          </p:cNvPr>
          <p:cNvSpPr>
            <a:spLocks noGrp="1"/>
          </p:cNvSpPr>
          <p:nvPr>
            <p:ph type="title"/>
          </p:nvPr>
        </p:nvSpPr>
        <p:spPr>
          <a:xfrm>
            <a:off x="1484310" y="0"/>
            <a:ext cx="10018713" cy="1752599"/>
          </a:xfrm>
        </p:spPr>
        <p:txBody>
          <a:bodyPr>
            <a:normAutofit/>
          </a:bodyPr>
          <a:lstStyle/>
          <a:p>
            <a:r>
              <a:rPr lang="en-US" sz="6000" dirty="0"/>
              <a:t>Introduction </a:t>
            </a:r>
          </a:p>
        </p:txBody>
      </p:sp>
      <p:sp>
        <p:nvSpPr>
          <p:cNvPr id="3" name="Content Placeholder 2">
            <a:extLst>
              <a:ext uri="{FF2B5EF4-FFF2-40B4-BE49-F238E27FC236}">
                <a16:creationId xmlns:a16="http://schemas.microsoft.com/office/drawing/2014/main" id="{9F88C85C-D6B6-4366-93B9-3E763B42C4B4}"/>
              </a:ext>
            </a:extLst>
          </p:cNvPr>
          <p:cNvSpPr>
            <a:spLocks noGrp="1"/>
          </p:cNvSpPr>
          <p:nvPr>
            <p:ph idx="1"/>
          </p:nvPr>
        </p:nvSpPr>
        <p:spPr>
          <a:xfrm>
            <a:off x="1484310" y="1913205"/>
            <a:ext cx="10018713" cy="4797083"/>
          </a:xfrm>
        </p:spPr>
        <p:txBody>
          <a:bodyPr/>
          <a:lstStyle/>
          <a:p>
            <a:pPr algn="just"/>
            <a:r>
              <a:rPr lang="en-US" sz="3600" dirty="0"/>
              <a:t>Fluid logic control systems use logic devices that switch a fluid, usually air, from one outlet of the device to another outlet.</a:t>
            </a:r>
          </a:p>
          <a:p>
            <a:pPr algn="just"/>
            <a:r>
              <a:rPr lang="en-US" sz="3600" dirty="0"/>
              <a:t>An output of a fluid logic device is either ON or OFF as it is rapidly switched from one state to the other by the application of a control signal.</a:t>
            </a:r>
          </a:p>
          <a:p>
            <a:endParaRPr lang="en-US" dirty="0"/>
          </a:p>
        </p:txBody>
      </p:sp>
      <p:sp>
        <p:nvSpPr>
          <p:cNvPr id="4" name="Slide Number Placeholder 3">
            <a:extLst>
              <a:ext uri="{FF2B5EF4-FFF2-40B4-BE49-F238E27FC236}">
                <a16:creationId xmlns:a16="http://schemas.microsoft.com/office/drawing/2014/main" id="{D8D2C97E-21F1-45C6-B6C6-F52333EF46B1}"/>
              </a:ext>
            </a:extLst>
          </p:cNvPr>
          <p:cNvSpPr>
            <a:spLocks noGrp="1"/>
          </p:cNvSpPr>
          <p:nvPr>
            <p:ph type="sldNum" sz="quarter" idx="12"/>
          </p:nvPr>
        </p:nvSpPr>
        <p:spPr/>
        <p:txBody>
          <a:bodyPr/>
          <a:lstStyle/>
          <a:p>
            <a:fld id="{7C9A9219-32EF-47C6-8C8F-5405A74A6778}" type="slidenum">
              <a:rPr lang="en-US" smtClean="0"/>
              <a:t>3</a:t>
            </a:fld>
            <a:endParaRPr lang="en-US"/>
          </a:p>
        </p:txBody>
      </p:sp>
    </p:spTree>
    <p:extLst>
      <p:ext uri="{BB962C8B-B14F-4D97-AF65-F5344CB8AC3E}">
        <p14:creationId xmlns:p14="http://schemas.microsoft.com/office/powerpoint/2010/main" val="270351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D776E-DAAD-4B8A-9BA4-8AEDC5464D71}"/>
              </a:ext>
            </a:extLst>
          </p:cNvPr>
          <p:cNvSpPr>
            <a:spLocks noGrp="1"/>
          </p:cNvSpPr>
          <p:nvPr>
            <p:ph type="title"/>
          </p:nvPr>
        </p:nvSpPr>
        <p:spPr>
          <a:xfrm>
            <a:off x="1484310" y="0"/>
            <a:ext cx="10018713" cy="1752599"/>
          </a:xfrm>
        </p:spPr>
        <p:txBody>
          <a:bodyPr>
            <a:normAutofit/>
          </a:bodyPr>
          <a:lstStyle/>
          <a:p>
            <a:r>
              <a:rPr lang="en-US" sz="5400" dirty="0"/>
              <a:t>Advantages of Fluid Logic Control Systems </a:t>
            </a:r>
          </a:p>
        </p:txBody>
      </p:sp>
      <p:sp>
        <p:nvSpPr>
          <p:cNvPr id="3" name="Content Placeholder 2">
            <a:extLst>
              <a:ext uri="{FF2B5EF4-FFF2-40B4-BE49-F238E27FC236}">
                <a16:creationId xmlns:a16="http://schemas.microsoft.com/office/drawing/2014/main" id="{9765B12D-17E5-415A-9284-8663DD05786D}"/>
              </a:ext>
            </a:extLst>
          </p:cNvPr>
          <p:cNvSpPr>
            <a:spLocks noGrp="1"/>
          </p:cNvSpPr>
          <p:nvPr>
            <p:ph idx="1"/>
          </p:nvPr>
        </p:nvSpPr>
        <p:spPr>
          <a:xfrm>
            <a:off x="1885071" y="1589649"/>
            <a:ext cx="10306929" cy="5134708"/>
          </a:xfrm>
        </p:spPr>
        <p:txBody>
          <a:bodyPr>
            <a:noAutofit/>
          </a:bodyPr>
          <a:lstStyle/>
          <a:p>
            <a:pPr algn="just"/>
            <a:r>
              <a:rPr lang="en-US" sz="3200" dirty="0"/>
              <a:t>For example, fluid logic devices are not as adversely affected by temperature extremes, vibration, and mechanical shock.</a:t>
            </a:r>
          </a:p>
          <a:p>
            <a:pPr algn="just"/>
            <a:r>
              <a:rPr lang="en-US" sz="3200" dirty="0"/>
              <a:t> In addition, fluid logic systems are ideally suited for applications where electric arcing or sparks can cause a fire or an explosion.</a:t>
            </a:r>
          </a:p>
          <a:p>
            <a:pPr algn="just"/>
            <a:r>
              <a:rPr lang="en-US" sz="3200" dirty="0"/>
              <a:t>Fluid logic devices do not generate electric noise and therefore will not interfere with nearby electric equipment.</a:t>
            </a:r>
          </a:p>
        </p:txBody>
      </p:sp>
      <p:sp>
        <p:nvSpPr>
          <p:cNvPr id="4" name="Slide Number Placeholder 3">
            <a:extLst>
              <a:ext uri="{FF2B5EF4-FFF2-40B4-BE49-F238E27FC236}">
                <a16:creationId xmlns:a16="http://schemas.microsoft.com/office/drawing/2014/main" id="{6A1C3D46-EF1E-4E1E-B3DA-B0C49A66AAD6}"/>
              </a:ext>
            </a:extLst>
          </p:cNvPr>
          <p:cNvSpPr>
            <a:spLocks noGrp="1"/>
          </p:cNvSpPr>
          <p:nvPr>
            <p:ph type="sldNum" sz="quarter" idx="12"/>
          </p:nvPr>
        </p:nvSpPr>
        <p:spPr>
          <a:xfrm>
            <a:off x="11503023" y="6492875"/>
            <a:ext cx="551167" cy="365125"/>
          </a:xfrm>
        </p:spPr>
        <p:txBody>
          <a:bodyPr/>
          <a:lstStyle/>
          <a:p>
            <a:fld id="{7C9A9219-32EF-47C6-8C8F-5405A74A6778}" type="slidenum">
              <a:rPr lang="en-US" smtClean="0"/>
              <a:t>4</a:t>
            </a:fld>
            <a:endParaRPr lang="en-US" dirty="0"/>
          </a:p>
        </p:txBody>
      </p:sp>
    </p:spTree>
    <p:extLst>
      <p:ext uri="{BB962C8B-B14F-4D97-AF65-F5344CB8AC3E}">
        <p14:creationId xmlns:p14="http://schemas.microsoft.com/office/powerpoint/2010/main" val="1780053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2A529-4C32-4617-A70B-79B9E33F1D3A}"/>
              </a:ext>
            </a:extLst>
          </p:cNvPr>
          <p:cNvSpPr>
            <a:spLocks noGrp="1"/>
          </p:cNvSpPr>
          <p:nvPr>
            <p:ph type="title"/>
          </p:nvPr>
        </p:nvSpPr>
        <p:spPr>
          <a:xfrm>
            <a:off x="1484310" y="0"/>
            <a:ext cx="10018713" cy="1752599"/>
          </a:xfrm>
        </p:spPr>
        <p:txBody>
          <a:bodyPr/>
          <a:lstStyle/>
          <a:p>
            <a:r>
              <a:rPr lang="en-US" dirty="0"/>
              <a:t>MPL ( Moving Part Logic )</a:t>
            </a:r>
          </a:p>
        </p:txBody>
      </p:sp>
      <p:sp>
        <p:nvSpPr>
          <p:cNvPr id="3" name="Content Placeholder 2">
            <a:extLst>
              <a:ext uri="{FF2B5EF4-FFF2-40B4-BE49-F238E27FC236}">
                <a16:creationId xmlns:a16="http://schemas.microsoft.com/office/drawing/2014/main" id="{48EBCC03-4B1E-4548-83CA-D5D869E800BB}"/>
              </a:ext>
            </a:extLst>
          </p:cNvPr>
          <p:cNvSpPr>
            <a:spLocks noGrp="1"/>
          </p:cNvSpPr>
          <p:nvPr>
            <p:ph idx="1"/>
          </p:nvPr>
        </p:nvSpPr>
        <p:spPr>
          <a:xfrm>
            <a:off x="1484310" y="1752599"/>
            <a:ext cx="10501364" cy="4901419"/>
          </a:xfrm>
        </p:spPr>
        <p:txBody>
          <a:bodyPr>
            <a:normAutofit/>
          </a:bodyPr>
          <a:lstStyle/>
          <a:p>
            <a:pPr algn="just"/>
            <a:r>
              <a:rPr lang="en-US" sz="3200" dirty="0"/>
              <a:t>Moving-part logic devices are miniature valve-type devices, which by the action of internal moving parts—perform switching operations in fluid logic control circuits. MPL devices are typically available as spool, poppet, and diaphragm valves, which can be actuated by means of mechanical displacement, electric voltage, or fluid pressure. </a:t>
            </a:r>
          </a:p>
          <a:p>
            <a:pPr algn="just"/>
            <a:r>
              <a:rPr lang="en-US" sz="3200" dirty="0"/>
              <a:t>Moving-part logic circuits provide a variety of logic control functions for controlling the operation of fluid power systems.</a:t>
            </a:r>
          </a:p>
          <a:p>
            <a:endParaRPr lang="en-US" dirty="0"/>
          </a:p>
        </p:txBody>
      </p:sp>
      <p:sp>
        <p:nvSpPr>
          <p:cNvPr id="4" name="Slide Number Placeholder 3">
            <a:extLst>
              <a:ext uri="{FF2B5EF4-FFF2-40B4-BE49-F238E27FC236}">
                <a16:creationId xmlns:a16="http://schemas.microsoft.com/office/drawing/2014/main" id="{4CD64974-EEE0-40B6-80F5-A63AB730ACE2}"/>
              </a:ext>
            </a:extLst>
          </p:cNvPr>
          <p:cNvSpPr>
            <a:spLocks noGrp="1"/>
          </p:cNvSpPr>
          <p:nvPr>
            <p:ph type="sldNum" sz="quarter" idx="12"/>
          </p:nvPr>
        </p:nvSpPr>
        <p:spPr/>
        <p:txBody>
          <a:bodyPr/>
          <a:lstStyle/>
          <a:p>
            <a:fld id="{7C9A9219-32EF-47C6-8C8F-5405A74A6778}" type="slidenum">
              <a:rPr lang="en-US" smtClean="0"/>
              <a:t>5</a:t>
            </a:fld>
            <a:endParaRPr lang="en-US"/>
          </a:p>
        </p:txBody>
      </p:sp>
    </p:spTree>
    <p:extLst>
      <p:ext uri="{BB962C8B-B14F-4D97-AF65-F5344CB8AC3E}">
        <p14:creationId xmlns:p14="http://schemas.microsoft.com/office/powerpoint/2010/main" val="1329674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BA09B3-DE64-4432-A54F-BD07D4D5C3BE}"/>
              </a:ext>
            </a:extLst>
          </p:cNvPr>
          <p:cNvSpPr>
            <a:spLocks noGrp="1"/>
          </p:cNvSpPr>
          <p:nvPr>
            <p:ph idx="1"/>
          </p:nvPr>
        </p:nvSpPr>
        <p:spPr>
          <a:xfrm>
            <a:off x="1540580" y="514642"/>
            <a:ext cx="10018713" cy="3124201"/>
          </a:xfrm>
        </p:spPr>
        <p:txBody>
          <a:bodyPr>
            <a:normAutofit/>
          </a:bodyPr>
          <a:lstStyle/>
          <a:p>
            <a:pPr algn="just"/>
            <a:r>
              <a:rPr lang="en-US" sz="2800" dirty="0"/>
              <a:t>An MPL pneumatic control package with a push button for ON/OFF operation. The subplate and the four valves mounted on it form a single push-button input providing a binary four-way valve output that is pressure and speed regulated by restrictions on the exhaust ports.</a:t>
            </a:r>
          </a:p>
        </p:txBody>
      </p:sp>
      <p:pic>
        <p:nvPicPr>
          <p:cNvPr id="7" name="Picture 6">
            <a:extLst>
              <a:ext uri="{FF2B5EF4-FFF2-40B4-BE49-F238E27FC236}">
                <a16:creationId xmlns:a16="http://schemas.microsoft.com/office/drawing/2014/main" id="{5FAC388A-134D-49E2-BE35-655A0B055114}"/>
              </a:ext>
            </a:extLst>
          </p:cNvPr>
          <p:cNvPicPr>
            <a:picLocks noChangeAspect="1"/>
          </p:cNvPicPr>
          <p:nvPr/>
        </p:nvPicPr>
        <p:blipFill>
          <a:blip r:embed="rId2"/>
          <a:stretch>
            <a:fillRect/>
          </a:stretch>
        </p:blipFill>
        <p:spPr>
          <a:xfrm>
            <a:off x="6729963" y="2926081"/>
            <a:ext cx="4411650" cy="3417278"/>
          </a:xfrm>
          <a:prstGeom prst="rect">
            <a:avLst/>
          </a:prstGeom>
        </p:spPr>
      </p:pic>
      <p:sp>
        <p:nvSpPr>
          <p:cNvPr id="2" name="Slide Number Placeholder 1">
            <a:extLst>
              <a:ext uri="{FF2B5EF4-FFF2-40B4-BE49-F238E27FC236}">
                <a16:creationId xmlns:a16="http://schemas.microsoft.com/office/drawing/2014/main" id="{D76BC653-4370-48A2-9DE8-274BDF70087D}"/>
              </a:ext>
            </a:extLst>
          </p:cNvPr>
          <p:cNvSpPr>
            <a:spLocks noGrp="1"/>
          </p:cNvSpPr>
          <p:nvPr>
            <p:ph type="sldNum" sz="quarter" idx="12"/>
          </p:nvPr>
        </p:nvSpPr>
        <p:spPr/>
        <p:txBody>
          <a:bodyPr/>
          <a:lstStyle/>
          <a:p>
            <a:fld id="{7C9A9219-32EF-47C6-8C8F-5405A74A6778}" type="slidenum">
              <a:rPr lang="en-US" smtClean="0"/>
              <a:t>6</a:t>
            </a:fld>
            <a:endParaRPr lang="en-US"/>
          </a:p>
        </p:txBody>
      </p:sp>
    </p:spTree>
    <p:extLst>
      <p:ext uri="{BB962C8B-B14F-4D97-AF65-F5344CB8AC3E}">
        <p14:creationId xmlns:p14="http://schemas.microsoft.com/office/powerpoint/2010/main" val="86957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0E69D-3DA8-4039-B5A1-3573587300A0}"/>
              </a:ext>
            </a:extLst>
          </p:cNvPr>
          <p:cNvSpPr>
            <a:spLocks noGrp="1"/>
          </p:cNvSpPr>
          <p:nvPr>
            <p:ph type="title"/>
          </p:nvPr>
        </p:nvSpPr>
        <p:spPr>
          <a:xfrm>
            <a:off x="1484309" y="190501"/>
            <a:ext cx="10018713" cy="1385082"/>
          </a:xfrm>
        </p:spPr>
        <p:txBody>
          <a:bodyPr>
            <a:noAutofit/>
          </a:bodyPr>
          <a:lstStyle/>
          <a:p>
            <a:r>
              <a:rPr lang="en-US" sz="3200" dirty="0"/>
              <a:t>Boolean algebra serves two useful functions relative to controlling fluid power systems</a:t>
            </a:r>
          </a:p>
        </p:txBody>
      </p:sp>
      <p:sp>
        <p:nvSpPr>
          <p:cNvPr id="3" name="Content Placeholder 2">
            <a:extLst>
              <a:ext uri="{FF2B5EF4-FFF2-40B4-BE49-F238E27FC236}">
                <a16:creationId xmlns:a16="http://schemas.microsoft.com/office/drawing/2014/main" id="{0E5ADD59-3019-41BC-AA5E-6EAA5978E700}"/>
              </a:ext>
            </a:extLst>
          </p:cNvPr>
          <p:cNvSpPr>
            <a:spLocks noGrp="1"/>
          </p:cNvSpPr>
          <p:nvPr>
            <p:ph idx="1"/>
          </p:nvPr>
        </p:nvSpPr>
        <p:spPr>
          <a:xfrm>
            <a:off x="1484310" y="1772529"/>
            <a:ext cx="10018713" cy="4768948"/>
          </a:xfrm>
        </p:spPr>
        <p:txBody>
          <a:bodyPr>
            <a:normAutofit/>
          </a:bodyPr>
          <a:lstStyle/>
          <a:p>
            <a:pPr algn="just"/>
            <a:r>
              <a:rPr lang="en-US" sz="2800" dirty="0"/>
              <a:t>Boolean algebra is a two-valued algebra (0 or 1) that can be used to assist in the development of logic circuits for controlling fluid power systems.</a:t>
            </a:r>
          </a:p>
          <a:p>
            <a:pPr algn="just"/>
            <a:r>
              <a:rPr lang="en-US" sz="2800" dirty="0"/>
              <a:t>It provides a means by which a logic circuit can be reduced to its simplest form so that its operation can be more readily understood.</a:t>
            </a:r>
          </a:p>
          <a:p>
            <a:pPr algn="just"/>
            <a:r>
              <a:rPr lang="en-US" sz="2800" dirty="0"/>
              <a:t>It allows for a quick synthesis of a control circuit that is to perform desired logic operations.</a:t>
            </a:r>
          </a:p>
        </p:txBody>
      </p:sp>
      <p:sp>
        <p:nvSpPr>
          <p:cNvPr id="4" name="Slide Number Placeholder 3">
            <a:extLst>
              <a:ext uri="{FF2B5EF4-FFF2-40B4-BE49-F238E27FC236}">
                <a16:creationId xmlns:a16="http://schemas.microsoft.com/office/drawing/2014/main" id="{FF2FDE6A-5B4A-4DC7-8D44-CC709C587CAF}"/>
              </a:ext>
            </a:extLst>
          </p:cNvPr>
          <p:cNvSpPr>
            <a:spLocks noGrp="1"/>
          </p:cNvSpPr>
          <p:nvPr>
            <p:ph type="sldNum" sz="quarter" idx="12"/>
          </p:nvPr>
        </p:nvSpPr>
        <p:spPr/>
        <p:txBody>
          <a:bodyPr/>
          <a:lstStyle/>
          <a:p>
            <a:fld id="{7C9A9219-32EF-47C6-8C8F-5405A74A6778}" type="slidenum">
              <a:rPr lang="en-US" smtClean="0"/>
              <a:t>7</a:t>
            </a:fld>
            <a:endParaRPr lang="en-US"/>
          </a:p>
        </p:txBody>
      </p:sp>
    </p:spTree>
    <p:extLst>
      <p:ext uri="{BB962C8B-B14F-4D97-AF65-F5344CB8AC3E}">
        <p14:creationId xmlns:p14="http://schemas.microsoft.com/office/powerpoint/2010/main" val="3253787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2D78-B27D-48A9-9BC9-87BC485075A2}"/>
              </a:ext>
            </a:extLst>
          </p:cNvPr>
          <p:cNvSpPr>
            <a:spLocks noGrp="1"/>
          </p:cNvSpPr>
          <p:nvPr>
            <p:ph type="title"/>
          </p:nvPr>
        </p:nvSpPr>
        <p:spPr/>
        <p:txBody>
          <a:bodyPr/>
          <a:lstStyle/>
          <a:p>
            <a:r>
              <a:rPr lang="en-US" dirty="0"/>
              <a:t>MOVING-PART LOGIC (MPL) CONTROL SYSTEMS</a:t>
            </a:r>
          </a:p>
        </p:txBody>
      </p:sp>
      <p:pic>
        <p:nvPicPr>
          <p:cNvPr id="5" name="Content Placeholder 4">
            <a:extLst>
              <a:ext uri="{FF2B5EF4-FFF2-40B4-BE49-F238E27FC236}">
                <a16:creationId xmlns:a16="http://schemas.microsoft.com/office/drawing/2014/main" id="{433E49EA-E60E-4AF9-9C71-9762E2F09DC2}"/>
              </a:ext>
            </a:extLst>
          </p:cNvPr>
          <p:cNvPicPr>
            <a:picLocks noGrp="1" noChangeAspect="1"/>
          </p:cNvPicPr>
          <p:nvPr>
            <p:ph idx="1"/>
          </p:nvPr>
        </p:nvPicPr>
        <p:blipFill>
          <a:blip r:embed="rId2"/>
          <a:stretch>
            <a:fillRect/>
          </a:stretch>
        </p:blipFill>
        <p:spPr>
          <a:xfrm>
            <a:off x="1645921" y="2438400"/>
            <a:ext cx="6302325" cy="2620642"/>
          </a:xfrm>
        </p:spPr>
      </p:pic>
      <p:pic>
        <p:nvPicPr>
          <p:cNvPr id="7" name="Picture 6">
            <a:extLst>
              <a:ext uri="{FF2B5EF4-FFF2-40B4-BE49-F238E27FC236}">
                <a16:creationId xmlns:a16="http://schemas.microsoft.com/office/drawing/2014/main" id="{4F31C10D-415C-4BB9-9813-9A65C5274E69}"/>
              </a:ext>
            </a:extLst>
          </p:cNvPr>
          <p:cNvPicPr>
            <a:picLocks noChangeAspect="1"/>
          </p:cNvPicPr>
          <p:nvPr/>
        </p:nvPicPr>
        <p:blipFill>
          <a:blip r:embed="rId3"/>
          <a:stretch>
            <a:fillRect/>
          </a:stretch>
        </p:blipFill>
        <p:spPr>
          <a:xfrm>
            <a:off x="8475901" y="2438400"/>
            <a:ext cx="3203008" cy="2620642"/>
          </a:xfrm>
          <a:prstGeom prst="rect">
            <a:avLst/>
          </a:prstGeom>
        </p:spPr>
      </p:pic>
      <p:sp>
        <p:nvSpPr>
          <p:cNvPr id="3" name="Slide Number Placeholder 2">
            <a:extLst>
              <a:ext uri="{FF2B5EF4-FFF2-40B4-BE49-F238E27FC236}">
                <a16:creationId xmlns:a16="http://schemas.microsoft.com/office/drawing/2014/main" id="{BDA740D8-6778-4C72-A5B7-69E2619F83D0}"/>
              </a:ext>
            </a:extLst>
          </p:cNvPr>
          <p:cNvSpPr>
            <a:spLocks noGrp="1"/>
          </p:cNvSpPr>
          <p:nvPr>
            <p:ph type="sldNum" sz="quarter" idx="12"/>
          </p:nvPr>
        </p:nvSpPr>
        <p:spPr/>
        <p:txBody>
          <a:bodyPr/>
          <a:lstStyle/>
          <a:p>
            <a:fld id="{7C9A9219-32EF-47C6-8C8F-5405A74A6778}" type="slidenum">
              <a:rPr lang="en-US" smtClean="0"/>
              <a:t>8</a:t>
            </a:fld>
            <a:endParaRPr lang="en-US"/>
          </a:p>
        </p:txBody>
      </p:sp>
    </p:spTree>
    <p:extLst>
      <p:ext uri="{BB962C8B-B14F-4D97-AF65-F5344CB8AC3E}">
        <p14:creationId xmlns:p14="http://schemas.microsoft.com/office/powerpoint/2010/main" val="1971045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F98B4-5D8E-48A0-B9B8-157D52FD7921}"/>
              </a:ext>
            </a:extLst>
          </p:cNvPr>
          <p:cNvSpPr>
            <a:spLocks noGrp="1"/>
          </p:cNvSpPr>
          <p:nvPr>
            <p:ph type="title"/>
          </p:nvPr>
        </p:nvSpPr>
        <p:spPr>
          <a:xfrm>
            <a:off x="1484310" y="0"/>
            <a:ext cx="10018713" cy="1752599"/>
          </a:xfrm>
        </p:spPr>
        <p:txBody>
          <a:bodyPr/>
          <a:lstStyle/>
          <a:p>
            <a:r>
              <a:rPr lang="en-US" dirty="0"/>
              <a:t>AND Function</a:t>
            </a:r>
          </a:p>
        </p:txBody>
      </p:sp>
      <p:sp>
        <p:nvSpPr>
          <p:cNvPr id="11" name="Content Placeholder 10">
            <a:extLst>
              <a:ext uri="{FF2B5EF4-FFF2-40B4-BE49-F238E27FC236}">
                <a16:creationId xmlns:a16="http://schemas.microsoft.com/office/drawing/2014/main" id="{CC95A4EE-41EE-406E-A627-EEA2C842AF5B}"/>
              </a:ext>
            </a:extLst>
          </p:cNvPr>
          <p:cNvSpPr>
            <a:spLocks noGrp="1"/>
          </p:cNvSpPr>
          <p:nvPr>
            <p:ph idx="1"/>
          </p:nvPr>
        </p:nvSpPr>
        <p:spPr>
          <a:xfrm>
            <a:off x="1484310" y="1386839"/>
            <a:ext cx="10018713" cy="3124201"/>
          </a:xfrm>
        </p:spPr>
        <p:txBody>
          <a:bodyPr/>
          <a:lstStyle/>
          <a:p>
            <a:pPr algn="just"/>
            <a:r>
              <a:rPr lang="en-US" dirty="0"/>
              <a:t>The AND function can be represented for fluid flow systems by the case in which we have a number of MPL valves connected in series in a pipeline. The simplest case is for two valves with input signals A and B </a:t>
            </a:r>
          </a:p>
          <a:p>
            <a:endParaRPr lang="en-US" dirty="0"/>
          </a:p>
        </p:txBody>
      </p:sp>
      <p:pic>
        <p:nvPicPr>
          <p:cNvPr id="13" name="Picture 12">
            <a:extLst>
              <a:ext uri="{FF2B5EF4-FFF2-40B4-BE49-F238E27FC236}">
                <a16:creationId xmlns:a16="http://schemas.microsoft.com/office/drawing/2014/main" id="{9C044ECA-E8E6-4224-8CAA-6A22AACA3B6C}"/>
              </a:ext>
            </a:extLst>
          </p:cNvPr>
          <p:cNvPicPr>
            <a:picLocks noChangeAspect="1"/>
          </p:cNvPicPr>
          <p:nvPr/>
        </p:nvPicPr>
        <p:blipFill>
          <a:blip r:embed="rId2"/>
          <a:stretch>
            <a:fillRect/>
          </a:stretch>
        </p:blipFill>
        <p:spPr>
          <a:xfrm>
            <a:off x="1537402" y="3429000"/>
            <a:ext cx="9965621" cy="2468879"/>
          </a:xfrm>
          <a:prstGeom prst="rect">
            <a:avLst/>
          </a:prstGeom>
        </p:spPr>
      </p:pic>
      <p:sp>
        <p:nvSpPr>
          <p:cNvPr id="3" name="Slide Number Placeholder 2">
            <a:extLst>
              <a:ext uri="{FF2B5EF4-FFF2-40B4-BE49-F238E27FC236}">
                <a16:creationId xmlns:a16="http://schemas.microsoft.com/office/drawing/2014/main" id="{5BB2EE8A-C967-4BF4-A1D6-9629ADA1C8A7}"/>
              </a:ext>
            </a:extLst>
          </p:cNvPr>
          <p:cNvSpPr>
            <a:spLocks noGrp="1"/>
          </p:cNvSpPr>
          <p:nvPr>
            <p:ph type="sldNum" sz="quarter" idx="12"/>
          </p:nvPr>
        </p:nvSpPr>
        <p:spPr/>
        <p:txBody>
          <a:bodyPr/>
          <a:lstStyle/>
          <a:p>
            <a:fld id="{7C9A9219-32EF-47C6-8C8F-5405A74A6778}" type="slidenum">
              <a:rPr lang="en-US" smtClean="0"/>
              <a:t>9</a:t>
            </a:fld>
            <a:endParaRPr lang="en-US"/>
          </a:p>
        </p:txBody>
      </p:sp>
    </p:spTree>
    <p:extLst>
      <p:ext uri="{BB962C8B-B14F-4D97-AF65-F5344CB8AC3E}">
        <p14:creationId xmlns:p14="http://schemas.microsoft.com/office/powerpoint/2010/main" val="2904154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481</TotalTime>
  <Words>1015</Words>
  <Application>Microsoft Office PowerPoint</Application>
  <PresentationFormat>Widescreen</PresentationFormat>
  <Paragraphs>95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Cambria Math</vt:lpstr>
      <vt:lpstr>Corbel</vt:lpstr>
      <vt:lpstr>Parallax</vt:lpstr>
      <vt:lpstr>Fluid Logic Control Systems</vt:lpstr>
      <vt:lpstr>Contents </vt:lpstr>
      <vt:lpstr>Introduction </vt:lpstr>
      <vt:lpstr>Advantages of Fluid Logic Control Systems </vt:lpstr>
      <vt:lpstr>MPL ( Moving Part Logic )</vt:lpstr>
      <vt:lpstr>PowerPoint Presentation</vt:lpstr>
      <vt:lpstr>Boolean algebra serves two useful functions relative to controlling fluid power systems</vt:lpstr>
      <vt:lpstr>MOVING-PART LOGIC (MPL) CONTROL SYSTEMS</vt:lpstr>
      <vt:lpstr>AND Function</vt:lpstr>
      <vt:lpstr>OR Function</vt:lpstr>
      <vt:lpstr>NOT Function</vt:lpstr>
      <vt:lpstr>NAND Function</vt:lpstr>
      <vt:lpstr>NOR Function</vt:lpstr>
      <vt:lpstr>EXCLUSIVE-OR Function</vt:lpstr>
      <vt:lpstr>MEMORY Function</vt:lpstr>
      <vt:lpstr>Laws of Boolean Algebra</vt:lpstr>
      <vt:lpstr>Additional theorems that can be used to simplify complex equations and thus minimize the number of components required in a logic system are</vt:lpstr>
      <vt:lpstr>MPL CONTROL OF FLUID POWER CIRCUITS</vt:lpstr>
      <vt:lpstr>Sequence Control of Two Double-Acting Cylinders</vt:lpstr>
      <vt:lpstr>Control of Cylinder with Interlocks</vt:lpstr>
      <vt:lpstr>Boolean algebra is used to implement the use of programmable logic controllers (PLCs)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 Logic Control Systems</dc:title>
  <dc:creator>Eng.Dorgham</dc:creator>
  <cp:lastModifiedBy>Eng.Dorgham</cp:lastModifiedBy>
  <cp:revision>37</cp:revision>
  <dcterms:created xsi:type="dcterms:W3CDTF">2022-01-10T05:25:31Z</dcterms:created>
  <dcterms:modified xsi:type="dcterms:W3CDTF">2022-01-19T09:14:43Z</dcterms:modified>
</cp:coreProperties>
</file>