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81" r:id="rId4"/>
    <p:sldId id="257" r:id="rId5"/>
    <p:sldId id="292" r:id="rId6"/>
    <p:sldId id="293" r:id="rId7"/>
    <p:sldId id="282" r:id="rId8"/>
    <p:sldId id="284" r:id="rId9"/>
    <p:sldId id="286" r:id="rId10"/>
    <p:sldId id="285" r:id="rId11"/>
    <p:sldId id="287" r:id="rId12"/>
    <p:sldId id="288" r:id="rId13"/>
    <p:sldId id="291" r:id="rId14"/>
    <p:sldId id="289" r:id="rId15"/>
    <p:sldId id="290" r:id="rId16"/>
    <p:sldId id="295" r:id="rId17"/>
    <p:sldId id="298" r:id="rId18"/>
    <p:sldId id="302" r:id="rId19"/>
    <p:sldId id="296" r:id="rId20"/>
    <p:sldId id="299" r:id="rId21"/>
    <p:sldId id="303" r:id="rId22"/>
    <p:sldId id="294" r:id="rId23"/>
    <p:sldId id="305" r:id="rId24"/>
    <p:sldId id="306" r:id="rId25"/>
    <p:sldId id="297" r:id="rId26"/>
    <p:sldId id="300" r:id="rId27"/>
    <p:sldId id="301" r:id="rId28"/>
    <p:sldId id="304" r:id="rId29"/>
    <p:sldId id="279" r:id="rId30"/>
    <p:sldId id="30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7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42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11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08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96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68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29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7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5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0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5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9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5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2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3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A0E501F-DECD-49A1-A26F-D0BB19E704C3}" type="datetimeFigureOut">
              <a:rPr lang="en-US" smtClean="0"/>
              <a:t>6/17/2023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43320E-908E-45F0-AEBA-5CFBC7BA1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7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C79E-B3CD-A0A7-10D0-FAA12E1DE2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Basic Electrical Controls for Fluid Power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74B57-56EF-85C3-3BE1-D340A9FC25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Presented By: Ahmed Saber</a:t>
            </a:r>
          </a:p>
          <a:p>
            <a:pPr algn="l">
              <a:spcAft>
                <a:spcPts val="0"/>
              </a:spcAft>
              <a:defRPr/>
            </a:pPr>
            <a:r>
              <a:rPr lang="en-US" dirty="0"/>
              <a:t>Presented To: Dr. Kamal Abd Elaziz            </a:t>
            </a:r>
          </a:p>
          <a:p>
            <a:pPr algn="l">
              <a:spcAft>
                <a:spcPts val="0"/>
              </a:spcAft>
              <a:defRPr/>
            </a:pPr>
            <a:r>
              <a:rPr lang="en-US" dirty="0"/>
              <a:t>                             Dr. Rola Afify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12"/>
    </mc:Choice>
    <mc:Fallback xmlns="">
      <p:transition spd="slow" advTm="931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r>
              <a:rPr lang="en-US" dirty="0"/>
              <a:t>2. Limit switch.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1828800" y="1490008"/>
            <a:ext cx="9674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Function: </a:t>
            </a:r>
            <a:r>
              <a:rPr lang="en-US" sz="2400" dirty="0"/>
              <a:t>Open and close the circuit when it is actuated either at the end of the retraction or extension strokes of cylinders by using cam, lever, or roller.</a:t>
            </a:r>
          </a:p>
          <a:p>
            <a:r>
              <a:rPr lang="en-US" sz="2400" dirty="0"/>
              <a:t> </a:t>
            </a:r>
          </a:p>
          <a:p>
            <a:r>
              <a:rPr lang="en-US" sz="2400" b="1" dirty="0"/>
              <a:t>Symbol: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B350CB-2D6B-E0C9-355C-2DA0DF43B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9423" y="3059668"/>
            <a:ext cx="4428487" cy="153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2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r>
              <a:rPr lang="en-US" dirty="0"/>
              <a:t>3. Pressure switch.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1828800" y="1490008"/>
            <a:ext cx="96742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Function: </a:t>
            </a:r>
            <a:r>
              <a:rPr lang="en-US" sz="2400" dirty="0"/>
              <a:t>Open or close the circuit based on predetermined system pressure. It may be used to start or stop a pump to maintain a given pressure. </a:t>
            </a:r>
          </a:p>
          <a:p>
            <a:r>
              <a:rPr lang="en-US" sz="2400" dirty="0"/>
              <a:t> </a:t>
            </a:r>
          </a:p>
          <a:p>
            <a:r>
              <a:rPr lang="en-US" sz="2400" b="1" dirty="0"/>
              <a:t>Symbol: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DE839A-3FF1-40F9-A8EE-3C64BB901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029" y="3429000"/>
            <a:ext cx="4867276" cy="147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22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>
            <a:normAutofit/>
          </a:bodyPr>
          <a:lstStyle/>
          <a:p>
            <a:r>
              <a:rPr lang="en-US" dirty="0"/>
              <a:t>4. Temperature switch.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1828800" y="1490008"/>
            <a:ext cx="9674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Function: </a:t>
            </a:r>
            <a:r>
              <a:rPr lang="en-US" sz="2400" dirty="0"/>
              <a:t>Open or close the circuit based on a predetermined temperature. It can be used to protect the fluid power system from serious damage.</a:t>
            </a:r>
          </a:p>
          <a:p>
            <a:r>
              <a:rPr lang="en-US" sz="2400" dirty="0"/>
              <a:t> </a:t>
            </a:r>
          </a:p>
          <a:p>
            <a:r>
              <a:rPr lang="en-US" sz="2400" b="1" dirty="0"/>
              <a:t>Symbol: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DE839A-3FF1-40F9-A8EE-3C64BB901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900" y="3059668"/>
            <a:ext cx="4198024" cy="147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96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>
            <a:normAutofit/>
          </a:bodyPr>
          <a:lstStyle/>
          <a:p>
            <a:r>
              <a:rPr lang="en-US" dirty="0"/>
              <a:t>5. Timer.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1828800" y="1490008"/>
            <a:ext cx="9674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Function: </a:t>
            </a:r>
            <a:r>
              <a:rPr lang="en-US" sz="2400" dirty="0"/>
              <a:t>Timers are used in electrical control circuits when a time delay from the instant of actuation to the closing of contacts is required.</a:t>
            </a:r>
          </a:p>
          <a:p>
            <a:endParaRPr lang="en-US" sz="2400" b="1" dirty="0"/>
          </a:p>
          <a:p>
            <a:r>
              <a:rPr lang="en-US" sz="2400" b="1" dirty="0"/>
              <a:t>Symbol: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DC6984-8A20-453D-A131-AE3C90993B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5819"/>
          <a:stretch/>
        </p:blipFill>
        <p:spPr>
          <a:xfrm>
            <a:off x="3379787" y="3059669"/>
            <a:ext cx="6572250" cy="156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753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>
            <a:normAutofit/>
          </a:bodyPr>
          <a:lstStyle/>
          <a:p>
            <a:r>
              <a:rPr lang="en-US" dirty="0"/>
              <a:t>6. Solenoid.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1828800" y="1490008"/>
            <a:ext cx="9674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Function: </a:t>
            </a:r>
            <a:r>
              <a:rPr lang="en-US" sz="2400" dirty="0"/>
              <a:t>Provide a push or pull force to operate fluid power valves remotely.</a:t>
            </a:r>
          </a:p>
          <a:p>
            <a:r>
              <a:rPr lang="en-US" sz="2400" dirty="0"/>
              <a:t> </a:t>
            </a:r>
          </a:p>
          <a:p>
            <a:r>
              <a:rPr lang="en-US" sz="2400" b="1" dirty="0"/>
              <a:t>Symbol: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DE839A-3FF1-40F9-A8EE-3C64BB9013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349" y="3431168"/>
            <a:ext cx="1869311" cy="147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27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>
            <a:normAutofit/>
          </a:bodyPr>
          <a:lstStyle/>
          <a:p>
            <a:r>
              <a:rPr lang="en-US" dirty="0"/>
              <a:t>7. Relay.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1828800" y="1490008"/>
            <a:ext cx="9674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Function: </a:t>
            </a:r>
            <a:r>
              <a:rPr lang="en-US" sz="2400" dirty="0"/>
              <a:t>Used for activation and de-activation of solenoids because they operate at a high voltage level. </a:t>
            </a:r>
          </a:p>
          <a:p>
            <a:endParaRPr lang="en-US" sz="2400" dirty="0"/>
          </a:p>
          <a:p>
            <a:r>
              <a:rPr lang="en-US" sz="2400" b="1" dirty="0"/>
              <a:t>Symbol: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B0597E-AA64-4A54-B690-BBF4C41D5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3842" y="3059668"/>
            <a:ext cx="5544315" cy="34590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12CBCC-EBF4-48A2-A089-738907987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6701" y="3429000"/>
            <a:ext cx="2416323" cy="251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80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47"/>
          <a:stretch/>
        </p:blipFill>
        <p:spPr>
          <a:xfrm>
            <a:off x="2163769" y="1489435"/>
            <a:ext cx="8659796" cy="44941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BCF4AAF-1AA9-48A5-B88D-8F02B4094FFF}"/>
              </a:ext>
            </a:extLst>
          </p:cNvPr>
          <p:cNvSpPr/>
          <p:nvPr/>
        </p:nvSpPr>
        <p:spPr>
          <a:xfrm>
            <a:off x="3260057" y="6172200"/>
            <a:ext cx="6710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a) Reciprocation of cylinder using pressure switches.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4EC6AD-DAFB-48FC-918B-41EE1B469A49}"/>
              </a:ext>
            </a:extLst>
          </p:cNvPr>
          <p:cNvSpPr/>
          <p:nvPr/>
        </p:nvSpPr>
        <p:spPr>
          <a:xfrm>
            <a:off x="5301100" y="5108379"/>
            <a:ext cx="3617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solenoid-actuated, four-way, two position, directional control valve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75D0C5-ABE8-4FCD-A9AC-57AE04A9D2FB}"/>
              </a:ext>
            </a:extLst>
          </p:cNvPr>
          <p:cNvSpPr/>
          <p:nvPr/>
        </p:nvSpPr>
        <p:spPr>
          <a:xfrm>
            <a:off x="3405820" y="2035969"/>
            <a:ext cx="22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double acting cylinder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E81C5C-C279-4635-A0F6-25761A6F1A9C}"/>
              </a:ext>
            </a:extLst>
          </p:cNvPr>
          <p:cNvSpPr/>
          <p:nvPr/>
        </p:nvSpPr>
        <p:spPr>
          <a:xfrm>
            <a:off x="4956066" y="3860216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pressure switch</a:t>
            </a:r>
          </a:p>
        </p:txBody>
      </p:sp>
    </p:spTree>
    <p:extLst>
      <p:ext uri="{BB962C8B-B14F-4D97-AF65-F5344CB8AC3E}">
        <p14:creationId xmlns:p14="http://schemas.microsoft.com/office/powerpoint/2010/main" val="2670540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769" y="1500328"/>
            <a:ext cx="8659796" cy="44723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BCF4AAF-1AA9-48A5-B88D-8F02B4094FFF}"/>
              </a:ext>
            </a:extLst>
          </p:cNvPr>
          <p:cNvSpPr/>
          <p:nvPr/>
        </p:nvSpPr>
        <p:spPr>
          <a:xfrm>
            <a:off x="3260057" y="6172200"/>
            <a:ext cx="6771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a) Reciprocation of cylinder using pressure switches.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6AA838E-1899-48BC-93AE-7CB30D6170B6}"/>
              </a:ext>
            </a:extLst>
          </p:cNvPr>
          <p:cNvSpPr txBox="1">
            <a:spLocks/>
          </p:cNvSpPr>
          <p:nvPr/>
        </p:nvSpPr>
        <p:spPr>
          <a:xfrm>
            <a:off x="1484311" y="685800"/>
            <a:ext cx="10018713" cy="80363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857250" indent="-857250">
              <a:buFont typeface="+mj-lt"/>
              <a:buAutoNum type="romanUcPeriod" startAt="4"/>
            </a:pPr>
            <a:r>
              <a:rPr lang="en-US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81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47"/>
          <a:stretch/>
        </p:blipFill>
        <p:spPr>
          <a:xfrm>
            <a:off x="2163769" y="1489435"/>
            <a:ext cx="8659796" cy="44941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BCF4AAF-1AA9-48A5-B88D-8F02B4094FFF}"/>
              </a:ext>
            </a:extLst>
          </p:cNvPr>
          <p:cNvSpPr/>
          <p:nvPr/>
        </p:nvSpPr>
        <p:spPr>
          <a:xfrm>
            <a:off x="3260057" y="6172200"/>
            <a:ext cx="6771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a) Reciprocation of cylinder using pressure switches.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C7FEB6C-E057-43C8-9C82-9F33A3FAE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32866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2163769" y="1553424"/>
            <a:ext cx="8659796" cy="43324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5093D9D-4BF1-4662-841B-B1C15C39ED62}"/>
              </a:ext>
            </a:extLst>
          </p:cNvPr>
          <p:cNvSpPr/>
          <p:nvPr/>
        </p:nvSpPr>
        <p:spPr>
          <a:xfrm>
            <a:off x="3513331" y="6115520"/>
            <a:ext cx="6265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b) Reciprocation of cylinder using limit switches.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3F2939-CA25-48A4-9C8F-4E5E4D4A8784}"/>
              </a:ext>
            </a:extLst>
          </p:cNvPr>
          <p:cNvSpPr/>
          <p:nvPr/>
        </p:nvSpPr>
        <p:spPr>
          <a:xfrm>
            <a:off x="4626745" y="4842911"/>
            <a:ext cx="29385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solenoid-actuated, four-way, two position, directional control valve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FEC459-0284-4EB9-BA2A-F6DF6BF92F75}"/>
              </a:ext>
            </a:extLst>
          </p:cNvPr>
          <p:cNvSpPr/>
          <p:nvPr/>
        </p:nvSpPr>
        <p:spPr>
          <a:xfrm>
            <a:off x="2584163" y="2244714"/>
            <a:ext cx="22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double acting cylinder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FF3087-102C-41C3-812A-9CBDCF477677}"/>
              </a:ext>
            </a:extLst>
          </p:cNvPr>
          <p:cNvSpPr/>
          <p:nvPr/>
        </p:nvSpPr>
        <p:spPr>
          <a:xfrm>
            <a:off x="4819688" y="3348968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limit switch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A056780-017C-433F-9456-F39EEBFBBA74}"/>
              </a:ext>
            </a:extLst>
          </p:cNvPr>
          <p:cNvSpPr txBox="1">
            <a:spLocks/>
          </p:cNvSpPr>
          <p:nvPr/>
        </p:nvSpPr>
        <p:spPr>
          <a:xfrm>
            <a:off x="1484311" y="685800"/>
            <a:ext cx="10018713" cy="80363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857250" indent="-857250">
              <a:buFont typeface="+mj-lt"/>
              <a:buAutoNum type="romanUcPeriod" startAt="4"/>
            </a:pPr>
            <a:r>
              <a:rPr lang="en-US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8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7875-06EB-8E79-BCD3-F1E68A122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89435"/>
            <a:ext cx="10167220" cy="4692192"/>
          </a:xfrm>
        </p:spPr>
        <p:txBody>
          <a:bodyPr>
            <a:normAutofit/>
          </a:bodyPr>
          <a:lstStyle/>
          <a:p>
            <a:r>
              <a:rPr lang="en-US" dirty="0"/>
              <a:t>Understand the function of the various electrical components.</a:t>
            </a:r>
          </a:p>
          <a:p>
            <a:r>
              <a:rPr lang="en-US" dirty="0"/>
              <a:t>Read and understand the operation of electrical circuit diagrams.</a:t>
            </a:r>
          </a:p>
          <a:p>
            <a:r>
              <a:rPr lang="en-US" dirty="0"/>
              <a:t>Interrelate the operation of electrical circuit diagrams with the fluid power circuits.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95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590"/>
    </mc:Choice>
    <mc:Fallback xmlns="">
      <p:transition spd="slow" advTm="4159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769" y="1559489"/>
            <a:ext cx="8659796" cy="43203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5093D9D-4BF1-4662-841B-B1C15C39ED62}"/>
              </a:ext>
            </a:extLst>
          </p:cNvPr>
          <p:cNvSpPr/>
          <p:nvPr/>
        </p:nvSpPr>
        <p:spPr>
          <a:xfrm>
            <a:off x="3513331" y="6115520"/>
            <a:ext cx="6273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b) Reciprocation of cylinder using limit switches.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C26493-CE66-4855-993F-F3358FBE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281182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11"/>
          <a:stretch/>
        </p:blipFill>
        <p:spPr>
          <a:xfrm>
            <a:off x="2163769" y="1553424"/>
            <a:ext cx="8659796" cy="43324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5093D9D-4BF1-4662-841B-B1C15C39ED62}"/>
              </a:ext>
            </a:extLst>
          </p:cNvPr>
          <p:cNvSpPr/>
          <p:nvPr/>
        </p:nvSpPr>
        <p:spPr>
          <a:xfrm>
            <a:off x="3513331" y="6115520"/>
            <a:ext cx="6273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b) Reciprocation of cylinder using limit switches.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A20B24A-338B-4FF6-A659-3A801EC3F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4703512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547"/>
          <a:stretch/>
        </p:blipFill>
        <p:spPr>
          <a:xfrm>
            <a:off x="1484311" y="1489435"/>
            <a:ext cx="10018713" cy="44941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E4FEC5F-88ED-460C-AF9A-9FBD6DACCE67}"/>
              </a:ext>
            </a:extLst>
          </p:cNvPr>
          <p:cNvSpPr/>
          <p:nvPr/>
        </p:nvSpPr>
        <p:spPr>
          <a:xfrm>
            <a:off x="3036631" y="6172200"/>
            <a:ext cx="7214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c) Control of hydraulic cylinder using single limit switch.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6AE5D0-89EC-4861-B973-A176BA78DF63}"/>
              </a:ext>
            </a:extLst>
          </p:cNvPr>
          <p:cNvSpPr/>
          <p:nvPr/>
        </p:nvSpPr>
        <p:spPr>
          <a:xfrm>
            <a:off x="1805126" y="4801470"/>
            <a:ext cx="38321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single solenoid-actuated, four-way, two position, spring-offset, directional control valve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5512BA-F854-4AF3-93E6-EDD1368C0766}"/>
              </a:ext>
            </a:extLst>
          </p:cNvPr>
          <p:cNvSpPr/>
          <p:nvPr/>
        </p:nvSpPr>
        <p:spPr>
          <a:xfrm>
            <a:off x="2024870" y="2815328"/>
            <a:ext cx="22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double acting cylinder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73187F-AB54-441B-A40D-F3F5DECA5CC4}"/>
              </a:ext>
            </a:extLst>
          </p:cNvPr>
          <p:cNvSpPr/>
          <p:nvPr/>
        </p:nvSpPr>
        <p:spPr>
          <a:xfrm>
            <a:off x="5217356" y="2689438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limit switch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29C705-64C8-4FA2-B458-B6BCFDDE9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1558587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156" y="1489435"/>
            <a:ext cx="10007023" cy="44941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E4FEC5F-88ED-460C-AF9A-9FBD6DACCE67}"/>
              </a:ext>
            </a:extLst>
          </p:cNvPr>
          <p:cNvSpPr/>
          <p:nvPr/>
        </p:nvSpPr>
        <p:spPr>
          <a:xfrm>
            <a:off x="3036631" y="6172200"/>
            <a:ext cx="7190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c) Control of hydraulic cylinder using single limit switch.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F6B6F65-8BB5-48BB-8C7F-40A4EB0B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1142160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547"/>
          <a:stretch/>
        </p:blipFill>
        <p:spPr>
          <a:xfrm>
            <a:off x="1484311" y="1489435"/>
            <a:ext cx="10018713" cy="44941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E4FEC5F-88ED-460C-AF9A-9FBD6DACCE67}"/>
              </a:ext>
            </a:extLst>
          </p:cNvPr>
          <p:cNvSpPr/>
          <p:nvPr/>
        </p:nvSpPr>
        <p:spPr>
          <a:xfrm>
            <a:off x="3036631" y="6172200"/>
            <a:ext cx="7190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c) Control of hydraulic cylinder using single limit switch.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14594B4-DDED-47C3-9591-A8F794CF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00863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77"/>
          <a:stretch/>
        </p:blipFill>
        <p:spPr>
          <a:xfrm>
            <a:off x="2163769" y="1794855"/>
            <a:ext cx="8659796" cy="410529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985C87C-B49D-4E5C-BD62-B0A82BAAD44B}"/>
              </a:ext>
            </a:extLst>
          </p:cNvPr>
          <p:cNvSpPr/>
          <p:nvPr/>
        </p:nvSpPr>
        <p:spPr>
          <a:xfrm>
            <a:off x="4334261" y="6058151"/>
            <a:ext cx="4607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d) Dual-cylinder sequencing circuit.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D2116C-379B-4B19-BAEE-49B058E57FE0}"/>
              </a:ext>
            </a:extLst>
          </p:cNvPr>
          <p:cNvSpPr/>
          <p:nvPr/>
        </p:nvSpPr>
        <p:spPr>
          <a:xfrm>
            <a:off x="5790439" y="4976817"/>
            <a:ext cx="3139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single solenoid-actuated, four-way, two position, spring-offset, directional control valve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4FD5F2-DD0B-44B5-8870-0499BBD298F4}"/>
              </a:ext>
            </a:extLst>
          </p:cNvPr>
          <p:cNvSpPr/>
          <p:nvPr/>
        </p:nvSpPr>
        <p:spPr>
          <a:xfrm>
            <a:off x="2163769" y="4987405"/>
            <a:ext cx="31397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solenoid-actuated, four-way, two position, directional control valve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FE50E2-D991-4A59-99B9-C4D8FBD38D5A}"/>
              </a:ext>
            </a:extLst>
          </p:cNvPr>
          <p:cNvSpPr/>
          <p:nvPr/>
        </p:nvSpPr>
        <p:spPr>
          <a:xfrm>
            <a:off x="2478001" y="2416904"/>
            <a:ext cx="1526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double acting cylinder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FC3BC9-B805-49E5-A4ED-CE5F229658FD}"/>
              </a:ext>
            </a:extLst>
          </p:cNvPr>
          <p:cNvSpPr/>
          <p:nvPr/>
        </p:nvSpPr>
        <p:spPr>
          <a:xfrm>
            <a:off x="4514128" y="3166890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limit switch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86E44AB-28AD-48E3-A34D-08FAB89CC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366327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012" y="1794855"/>
            <a:ext cx="8629310" cy="39578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985C87C-B49D-4E5C-BD62-B0A82BAAD44B}"/>
              </a:ext>
            </a:extLst>
          </p:cNvPr>
          <p:cNvSpPr/>
          <p:nvPr/>
        </p:nvSpPr>
        <p:spPr>
          <a:xfrm>
            <a:off x="4334261" y="6058151"/>
            <a:ext cx="46378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d) Dual-cylinder sequencing circuit.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F26A031-C293-4C4C-BBA3-D47DB2F9C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145591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012" y="1802196"/>
            <a:ext cx="8629310" cy="394319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985C87C-B49D-4E5C-BD62-B0A82BAAD44B}"/>
              </a:ext>
            </a:extLst>
          </p:cNvPr>
          <p:cNvSpPr/>
          <p:nvPr/>
        </p:nvSpPr>
        <p:spPr>
          <a:xfrm>
            <a:off x="4334261" y="6058151"/>
            <a:ext cx="46378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d) Dual-cylinder sequencing circuit.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29B3474-792A-4586-B6B2-5896D777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979830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ED1CF-CCC0-4E7C-94DB-1CCCAC4BC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17"/>
          <a:stretch/>
        </p:blipFill>
        <p:spPr>
          <a:xfrm>
            <a:off x="2163769" y="1794855"/>
            <a:ext cx="8659796" cy="39578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985C87C-B49D-4E5C-BD62-B0A82BAAD44B}"/>
              </a:ext>
            </a:extLst>
          </p:cNvPr>
          <p:cNvSpPr/>
          <p:nvPr/>
        </p:nvSpPr>
        <p:spPr>
          <a:xfrm>
            <a:off x="4334261" y="6058151"/>
            <a:ext cx="46378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d) Dual-cylinder sequencing circuit.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F37617A-7B3C-478B-846E-5405E138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4"/>
            </a:pPr>
            <a:r>
              <a:rPr lang="en-US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10593355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5"/>
            </a:pPr>
            <a:r>
              <a:rPr lang="en-US" dirty="0"/>
              <a:t>Reference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2478001" y="2013882"/>
            <a:ext cx="8031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Fluid Power with Applications 7th Edition by Anthony Esposito </a:t>
            </a:r>
          </a:p>
        </p:txBody>
      </p:sp>
    </p:spTree>
    <p:extLst>
      <p:ext uri="{BB962C8B-B14F-4D97-AF65-F5344CB8AC3E}">
        <p14:creationId xmlns:p14="http://schemas.microsoft.com/office/powerpoint/2010/main" val="363409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7875-06EB-8E79-BCD3-F1E68A122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89435"/>
            <a:ext cx="10167220" cy="46921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dirty="0"/>
              <a:t>Introduction.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Circuit Diagram.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Basic Electrical Devices.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Examples.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Reference.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68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7A9145-4723-17B0-D99A-E34BE32D93C2}"/>
              </a:ext>
            </a:extLst>
          </p:cNvPr>
          <p:cNvSpPr txBox="1">
            <a:spLocks/>
          </p:cNvSpPr>
          <p:nvPr/>
        </p:nvSpPr>
        <p:spPr>
          <a:xfrm>
            <a:off x="1808689" y="2120900"/>
            <a:ext cx="8574622" cy="26161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88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0944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7875-06EB-8E79-BCD3-F1E68A122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89435"/>
            <a:ext cx="10167220" cy="4692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 recent years, the trend has been toward electrical control of fluid power systems and away from manual control because of the following reasons: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Electrical devices improve the control flexibility of fluid power systems.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machines are being designed to be controlled with electrical signals from computers.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135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n-US" dirty="0"/>
              <a:t>Circuit Diagram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292E40-5DA9-4559-A0C9-BDC47F4AB70F}"/>
              </a:ext>
            </a:extLst>
          </p:cNvPr>
          <p:cNvSpPr txBox="1">
            <a:spLocks/>
          </p:cNvSpPr>
          <p:nvPr/>
        </p:nvSpPr>
        <p:spPr>
          <a:xfrm>
            <a:off x="1484310" y="1489435"/>
            <a:ext cx="10167220" cy="4692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When drawing electrohydraulic or electropneumatic circuits, a separate circuit is drawn for the fluid system and a separate circuit is drawn for the electrical system.</a:t>
            </a:r>
          </a:p>
          <a:p>
            <a:r>
              <a:rPr lang="en-US" dirty="0"/>
              <a:t>Each component is labeled to show exactly how the two systems interface.</a:t>
            </a:r>
          </a:p>
          <a:p>
            <a:r>
              <a:rPr lang="en-US" dirty="0"/>
              <a:t>Electrical circuits use ladder diagrams with the power connected to the left leg and the ground connected to the right leg.</a:t>
            </a:r>
          </a:p>
        </p:txBody>
      </p:sp>
    </p:spTree>
    <p:extLst>
      <p:ext uri="{BB962C8B-B14F-4D97-AF65-F5344CB8AC3E}">
        <p14:creationId xmlns:p14="http://schemas.microsoft.com/office/powerpoint/2010/main" val="166378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n-US" dirty="0"/>
              <a:t>Circuit Diagram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B948AA-A4D4-4BCE-8A0C-A7034BB1D6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" b="11128"/>
          <a:stretch/>
        </p:blipFill>
        <p:spPr>
          <a:xfrm>
            <a:off x="1581150" y="1489436"/>
            <a:ext cx="9001033" cy="451187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025EA81-48AE-4E5B-A1E1-65028569004A}"/>
              </a:ext>
            </a:extLst>
          </p:cNvPr>
          <p:cNvSpPr/>
          <p:nvPr/>
        </p:nvSpPr>
        <p:spPr>
          <a:xfrm>
            <a:off x="3513331" y="6115520"/>
            <a:ext cx="5960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Reciprocation of cylinder using limit switches.</a:t>
            </a:r>
          </a:p>
        </p:txBody>
      </p:sp>
    </p:spTree>
    <p:extLst>
      <p:ext uri="{BB962C8B-B14F-4D97-AF65-F5344CB8AC3E}">
        <p14:creationId xmlns:p14="http://schemas.microsoft.com/office/powerpoint/2010/main" val="6200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n-US" dirty="0"/>
              <a:t>Basic Electrical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7875-06EB-8E79-BCD3-F1E68A122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89435"/>
            <a:ext cx="10167220" cy="4692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There are seven basic electrical devices commonly used in the control of fluid power systems: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Push-button switch.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Limit switch.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Pressure switch.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Temperature switch.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Timer.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Solenoid.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Relay.</a:t>
            </a:r>
          </a:p>
        </p:txBody>
      </p:sp>
    </p:spTree>
    <p:extLst>
      <p:ext uri="{BB962C8B-B14F-4D97-AF65-F5344CB8AC3E}">
        <p14:creationId xmlns:p14="http://schemas.microsoft.com/office/powerpoint/2010/main" val="418470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n-US" dirty="0"/>
              <a:t>Basic Electrical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17875-06EB-8E79-BCD3-F1E68A122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89435"/>
            <a:ext cx="10167220" cy="469219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Switches can be wired either normally open (NO) or normally closed (NC).</a:t>
            </a:r>
          </a:p>
          <a:p>
            <a:pPr>
              <a:defRPr/>
            </a:pPr>
            <a:r>
              <a:rPr lang="en-US" b="1" dirty="0"/>
              <a:t>Normally open (NO) : </a:t>
            </a:r>
            <a:r>
              <a:rPr lang="en-US" dirty="0"/>
              <a:t>no electric current can flow through the switching element until the switch is actuated.</a:t>
            </a:r>
          </a:p>
          <a:p>
            <a:pPr>
              <a:defRPr/>
            </a:pPr>
            <a:r>
              <a:rPr lang="en-US" b="1" dirty="0"/>
              <a:t>Normally closed (NC) : </a:t>
            </a:r>
            <a:r>
              <a:rPr lang="en-US" dirty="0"/>
              <a:t>electric current can flow through the switching element until the switch is actuated.</a:t>
            </a:r>
          </a:p>
        </p:txBody>
      </p:sp>
    </p:spTree>
    <p:extLst>
      <p:ext uri="{BB962C8B-B14F-4D97-AF65-F5344CB8AC3E}">
        <p14:creationId xmlns:p14="http://schemas.microsoft.com/office/powerpoint/2010/main" val="741096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AC7A2-7671-EA99-851D-DCE4A156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3635"/>
          </a:xfrm>
        </p:spPr>
        <p:txBody>
          <a:bodyPr/>
          <a:lstStyle/>
          <a:p>
            <a:r>
              <a:rPr lang="en-US" dirty="0"/>
              <a:t>1. Push-button switch.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71F60EC-1429-4637-AB60-F0BF158C55C6}"/>
              </a:ext>
            </a:extLst>
          </p:cNvPr>
          <p:cNvSpPr/>
          <p:nvPr/>
        </p:nvSpPr>
        <p:spPr>
          <a:xfrm>
            <a:off x="1828800" y="1490008"/>
            <a:ext cx="96742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Function: </a:t>
            </a:r>
            <a:r>
              <a:rPr lang="en-US" sz="2400" dirty="0"/>
              <a:t>Starting and stopping the operation of machinery as well as providing manual override when an emergency arises.</a:t>
            </a:r>
          </a:p>
          <a:p>
            <a:endParaRPr lang="en-US" sz="2400" dirty="0"/>
          </a:p>
          <a:p>
            <a:r>
              <a:rPr lang="en-US" sz="2400" b="1" dirty="0"/>
              <a:t>Symbol: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DE839A-3FF1-40F9-A8EE-3C64BB9013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8095"/>
          <a:stretch/>
        </p:blipFill>
        <p:spPr>
          <a:xfrm>
            <a:off x="4060029" y="3059668"/>
            <a:ext cx="4867276" cy="1371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27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923</TotalTime>
  <Words>723</Words>
  <Application>Microsoft Office PowerPoint</Application>
  <PresentationFormat>Widescreen</PresentationFormat>
  <Paragraphs>107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Corbel</vt:lpstr>
      <vt:lpstr>Parallax</vt:lpstr>
      <vt:lpstr>Basic Electrical Controls for Fluid Power Circuits</vt:lpstr>
      <vt:lpstr>Objectives</vt:lpstr>
      <vt:lpstr>Content</vt:lpstr>
      <vt:lpstr>Introduction</vt:lpstr>
      <vt:lpstr>Circuit Diagram</vt:lpstr>
      <vt:lpstr>Circuit Diagram</vt:lpstr>
      <vt:lpstr>Basic Electrical Devices</vt:lpstr>
      <vt:lpstr>Basic Electrical Devices</vt:lpstr>
      <vt:lpstr>1. Push-button switch.</vt:lpstr>
      <vt:lpstr>2. Limit switch.</vt:lpstr>
      <vt:lpstr>3. Pressure switch.</vt:lpstr>
      <vt:lpstr>4. Temperature switch.</vt:lpstr>
      <vt:lpstr>5. Timer.</vt:lpstr>
      <vt:lpstr>6. Solenoid.</vt:lpstr>
      <vt:lpstr>7. Relay.</vt:lpstr>
      <vt:lpstr>Examples</vt:lpstr>
      <vt:lpstr>PowerPoint Presentation</vt:lpstr>
      <vt:lpstr>Examples</vt:lpstr>
      <vt:lpstr>PowerPoint Presentation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Reference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Way ANOVA</dc:title>
  <dc:creator>Ahmed Saber</dc:creator>
  <cp:lastModifiedBy>Ahmed Saber</cp:lastModifiedBy>
  <cp:revision>99</cp:revision>
  <dcterms:created xsi:type="dcterms:W3CDTF">2023-01-14T08:19:57Z</dcterms:created>
  <dcterms:modified xsi:type="dcterms:W3CDTF">2023-06-17T09:00:55Z</dcterms:modified>
</cp:coreProperties>
</file>