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8"/>
  </p:notesMasterIdLst>
  <p:sldIdLst>
    <p:sldId id="264" r:id="rId2"/>
    <p:sldId id="260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8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7" r:id="rId57"/>
    <p:sldId id="328" r:id="rId58"/>
    <p:sldId id="329" r:id="rId59"/>
    <p:sldId id="330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2" r:id="rId70"/>
    <p:sldId id="343" r:id="rId71"/>
    <p:sldId id="344" r:id="rId72"/>
    <p:sldId id="345" r:id="rId73"/>
    <p:sldId id="346" r:id="rId74"/>
    <p:sldId id="347" r:id="rId75"/>
    <p:sldId id="350" r:id="rId76"/>
    <p:sldId id="351" r:id="rId77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8404C68-D4BE-44B2-8AAF-75139DCAF949}" type="datetimeFigureOut">
              <a:rPr lang="ar-EG" smtClean="0"/>
              <a:pPr/>
              <a:t>26/11/1444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44E5025-8A8D-42C9-948A-6CD8E1DB4644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E5025-8A8D-42C9-948A-6CD8E1DB4644}" type="slidenum">
              <a:rPr lang="ar-EG" smtClean="0"/>
              <a:pPr/>
              <a:t>31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9F5D-35BD-487A-820A-A01010123367}" type="datetimeFigureOut">
              <a:rPr lang="ar-EG" smtClean="0"/>
              <a:pPr/>
              <a:t>26/11/1444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5128-3000-4BB9-BD91-04855207F18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9F5D-35BD-487A-820A-A01010123367}" type="datetimeFigureOut">
              <a:rPr lang="ar-EG" smtClean="0"/>
              <a:pPr/>
              <a:t>26/11/1444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5128-3000-4BB9-BD91-04855207F18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9F5D-35BD-487A-820A-A01010123367}" type="datetimeFigureOut">
              <a:rPr lang="ar-EG" smtClean="0"/>
              <a:pPr/>
              <a:t>26/11/1444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5128-3000-4BB9-BD91-04855207F18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9F5D-35BD-487A-820A-A01010123367}" type="datetimeFigureOut">
              <a:rPr lang="ar-EG" smtClean="0"/>
              <a:pPr/>
              <a:t>26/11/1444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5128-3000-4BB9-BD91-04855207F18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9F5D-35BD-487A-820A-A01010123367}" type="datetimeFigureOut">
              <a:rPr lang="ar-EG" smtClean="0"/>
              <a:pPr/>
              <a:t>26/11/1444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5128-3000-4BB9-BD91-04855207F18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9F5D-35BD-487A-820A-A01010123367}" type="datetimeFigureOut">
              <a:rPr lang="ar-EG" smtClean="0"/>
              <a:pPr/>
              <a:t>26/11/1444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5128-3000-4BB9-BD91-04855207F18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9F5D-35BD-487A-820A-A01010123367}" type="datetimeFigureOut">
              <a:rPr lang="ar-EG" smtClean="0"/>
              <a:pPr/>
              <a:t>26/11/1444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5128-3000-4BB9-BD91-04855207F18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9F5D-35BD-487A-820A-A01010123367}" type="datetimeFigureOut">
              <a:rPr lang="ar-EG" smtClean="0"/>
              <a:pPr/>
              <a:t>26/11/1444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5128-3000-4BB9-BD91-04855207F18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9F5D-35BD-487A-820A-A01010123367}" type="datetimeFigureOut">
              <a:rPr lang="ar-EG" smtClean="0"/>
              <a:pPr/>
              <a:t>26/11/1444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5128-3000-4BB9-BD91-04855207F18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9F5D-35BD-487A-820A-A01010123367}" type="datetimeFigureOut">
              <a:rPr lang="ar-EG" smtClean="0"/>
              <a:pPr/>
              <a:t>26/11/1444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5128-3000-4BB9-BD91-04855207F18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9F5D-35BD-487A-820A-A01010123367}" type="datetimeFigureOut">
              <a:rPr lang="ar-EG" smtClean="0"/>
              <a:pPr/>
              <a:t>26/11/1444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5128-3000-4BB9-BD91-04855207F18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F9F5D-35BD-487A-820A-A01010123367}" type="datetimeFigureOut">
              <a:rPr lang="ar-EG" smtClean="0"/>
              <a:pPr/>
              <a:t>26/11/1444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D5128-3000-4BB9-BD91-04855207F189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14290"/>
            <a:ext cx="842968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Designed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Most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Carefully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thought out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Circuits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Require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achieve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Optimum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Performance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contain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some degree.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many times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Recognized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After all, the addition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increase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Machine's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apparent Actions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Down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fall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Designed 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Great Majority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functions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caused by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Particles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Particles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Expensive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Machinery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its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knees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0845" t="46025" r="6009" b="33913"/>
          <a:stretch>
            <a:fillRect/>
          </a:stretch>
        </p:blipFill>
        <p:spPr bwMode="auto">
          <a:xfrm>
            <a:off x="642910" y="357166"/>
            <a:ext cx="7358082" cy="520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85852" y="5786454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Fig.</a:t>
            </a:r>
            <a:r>
              <a:rPr lang="en-US" dirty="0" smtClean="0"/>
              <a:t> </a:t>
            </a:r>
            <a:r>
              <a:rPr lang="en-US" b="1" dirty="0" smtClean="0"/>
              <a:t>5 Hydraulic System</a:t>
            </a:r>
            <a:r>
              <a:rPr lang="en-US" dirty="0" smtClean="0"/>
              <a:t> is </a:t>
            </a:r>
            <a:r>
              <a:rPr lang="en-US" b="1" dirty="0" smtClean="0"/>
              <a:t>Pollution is Similar to</a:t>
            </a:r>
            <a:r>
              <a:rPr lang="en-US" dirty="0" smtClean="0"/>
              <a:t> </a:t>
            </a:r>
            <a:r>
              <a:rPr lang="en-US" b="1" dirty="0" smtClean="0"/>
              <a:t>Pollution in River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8316" t="80910" r="13707" b="2080"/>
          <a:stretch>
            <a:fillRect/>
          </a:stretch>
        </p:blipFill>
        <p:spPr bwMode="auto">
          <a:xfrm>
            <a:off x="857224" y="214290"/>
            <a:ext cx="7432675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28728" y="5857892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/>
              <a:t>Fig. 6</a:t>
            </a:r>
            <a:r>
              <a:rPr lang="en-US" sz="2000" dirty="0" smtClean="0"/>
              <a:t> </a:t>
            </a:r>
            <a:r>
              <a:rPr lang="en-US" sz="2000" b="1" dirty="0" smtClean="0"/>
              <a:t>Average Diameter</a:t>
            </a:r>
            <a:r>
              <a:rPr lang="en-US" sz="2000" dirty="0" smtClean="0"/>
              <a:t> of an </a:t>
            </a:r>
            <a:r>
              <a:rPr lang="en-US" sz="2000" b="1" dirty="0" smtClean="0"/>
              <a:t>Ordinary</a:t>
            </a:r>
            <a:r>
              <a:rPr lang="en-US" sz="2000" dirty="0" smtClean="0"/>
              <a:t> </a:t>
            </a:r>
            <a:r>
              <a:rPr lang="en-US" sz="2000" b="1" u="sng" dirty="0" smtClean="0"/>
              <a:t>Grain of Table Salt</a:t>
            </a:r>
            <a:r>
              <a:rPr lang="en-US" sz="2000" dirty="0" smtClean="0"/>
              <a:t> and </a:t>
            </a:r>
            <a:r>
              <a:rPr lang="en-US" sz="2000" b="1" u="sng" dirty="0" smtClean="0"/>
              <a:t>Human Hair</a:t>
            </a:r>
            <a:r>
              <a:rPr lang="en-US" sz="2000" dirty="0" smtClean="0"/>
              <a:t> </a:t>
            </a:r>
            <a:endParaRPr lang="ar-E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885828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Limit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Visibility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Lower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Limit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Visibility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a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Human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Eye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micrometers,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7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Average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which measures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40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micrometers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Means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that just because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Sample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Looks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n't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Necessarily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mean that it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Harmful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Below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micrometers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Determination </a:t>
            </a: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liness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Since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Human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Vision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Proper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judge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liness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Determined by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Examining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Sample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System's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Visual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Inspection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Microscope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or With the use of 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Automatic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Counter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Each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These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Methods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The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Number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meter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Range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Determining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liness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2223" t="10495" r="4793" b="5940"/>
          <a:stretch>
            <a:fillRect/>
          </a:stretch>
        </p:blipFill>
        <p:spPr bwMode="auto">
          <a:xfrm>
            <a:off x="2214546" y="0"/>
            <a:ext cx="4370388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585789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Lower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Limit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Visibility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a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Human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Eye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micrometers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500042"/>
            <a:ext cx="864399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Function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Mechanical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Remove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from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Done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Forcing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Stream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Pass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through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Porous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catches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divided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into: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and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Surface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1000108"/>
            <a:ext cx="8715436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Depth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Depth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8,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through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An appreciable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Thickness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Many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Layers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Material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Trapped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because of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wining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Take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Treated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Paper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Synthetic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Materials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Commonly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Porous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Media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Depth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527" t="4126" r="2527" b="52185"/>
          <a:stretch>
            <a:fillRect/>
          </a:stretch>
        </p:blipFill>
        <p:spPr bwMode="auto">
          <a:xfrm>
            <a:off x="642910" y="0"/>
            <a:ext cx="7996238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43174" y="5715016"/>
            <a:ext cx="435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 smtClean="0"/>
              <a:t>Fig. 8 Depth Type Element</a:t>
            </a:r>
            <a:r>
              <a:rPr lang="en-US" sz="2000" b="1" u="sng" dirty="0" smtClean="0"/>
              <a:t> </a:t>
            </a:r>
            <a:endParaRPr lang="ar-E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Nominal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Rating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Since there is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Consistent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Depth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Type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it is given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Nominal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Rating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is based on its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Average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Example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Depth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Nominal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micrometers means that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Element's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Average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at least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micrometers and that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Initially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it will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Remove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much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micrometers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smaller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will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Remove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some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micrometers.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NOTE: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Some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Manufacturers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Element's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Average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As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Basis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Nominal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These Cases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Nominal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usually 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Arbitrary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Value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which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Little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285728"/>
            <a:ext cx="885828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Surface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Surface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Type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10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Stream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has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Straight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Flow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through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Layer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Material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Caught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on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Surface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Flow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Cloth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Perforated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Metal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Common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Materials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used 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Surface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Pore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Surface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Type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Since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Process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used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Manufacturing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Cloth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Material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Perforated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Metal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can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Accurately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Controlled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Surface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Type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have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Consistent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Because of this fact,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Surface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Type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usually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Identified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 their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Absolute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5365" t="1839" r="2888" b="60345"/>
          <a:stretch>
            <a:fillRect/>
          </a:stretch>
        </p:blipFill>
        <p:spPr bwMode="auto">
          <a:xfrm>
            <a:off x="428596" y="214290"/>
            <a:ext cx="6227792" cy="53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14678" y="5715016"/>
            <a:ext cx="2914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Fig. 10 Surface Type Element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35216" t="4106" r="23296" b="87727"/>
          <a:stretch>
            <a:fillRect/>
          </a:stretch>
        </p:blipFill>
        <p:spPr bwMode="auto">
          <a:xfrm>
            <a:off x="642910" y="0"/>
            <a:ext cx="70723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607474" y="3982998"/>
            <a:ext cx="19290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Fig 1 Filter Symbol</a:t>
            </a:r>
            <a:endParaRPr lang="ar-EG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Absolute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Rating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Absolute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Largest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Opening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Diameter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Hard Spherical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Particle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which can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through 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11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Since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can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Accurately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Controlled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 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All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Mesh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micrometers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Square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Mesh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Wire 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Absolute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micrometers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Means that for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Every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Square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material there are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Wires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Running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Vertically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Wires Running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Horizontally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Perpendicular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Distance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between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Wires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micrometers.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Therefore, the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Hard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Spherical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Particle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through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would have a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Diameter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micrometers.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Absolute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Depth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Type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12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would be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Point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on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Axis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Distribution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Curve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 may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that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but that would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Still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 its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Absolute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11914" t="56586" r="14079" b="1613"/>
          <a:stretch>
            <a:fillRect/>
          </a:stretch>
        </p:blipFill>
        <p:spPr bwMode="auto">
          <a:xfrm>
            <a:off x="1857356" y="571480"/>
            <a:ext cx="6143668" cy="522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71736" y="6072206"/>
            <a:ext cx="4299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Fig. 11 Absolute Rating, Square Wire Mesh</a:t>
            </a:r>
            <a:r>
              <a:rPr lang="en-US" dirty="0" smtClean="0"/>
              <a:t> 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30046" t="3670" r="27441" b="69270"/>
          <a:stretch>
            <a:fillRect/>
          </a:stretch>
        </p:blipFill>
        <p:spPr bwMode="auto">
          <a:xfrm>
            <a:off x="642910" y="142852"/>
            <a:ext cx="692948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28860" y="628652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Fig. 12 Absolute Rating, Depth Type Element</a:t>
            </a:r>
            <a:endParaRPr lang="en-US" dirty="0" smtClean="0"/>
          </a:p>
          <a:p>
            <a:r>
              <a:rPr lang="en-US" b="1" u="sng" dirty="0" smtClean="0"/>
              <a:t/>
            </a:r>
            <a:br>
              <a:rPr lang="en-US" b="1" u="sng" dirty="0" smtClean="0"/>
            </a:b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Ratings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Practice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was pointed out above, 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Absolute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indicates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Hole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 in an element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Sometimes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Absolute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will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through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while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Since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the common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Spherical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Particles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This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Deduction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Erroneous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soluble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Material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comes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Shapes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Materials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Absolute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micrometers may have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Difficult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time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Catching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Sliver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Overall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Length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micrometers and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Diameter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micrometers,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Travels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like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Rocket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Stream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14282" y="500042"/>
            <a:ext cx="850112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Sliver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Penetrates,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13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its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micrometer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Dimension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Probes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its way through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Relatively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Consequently,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micrometer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Absolute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Guarantee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that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All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micrometers will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Removed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from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Stream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Absolute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Nominal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Only Indicates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Element's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Average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Ratings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Guarantee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will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Removed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will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become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Determine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should be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Protect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Specific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Consult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Manufacturer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Reputable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Dealer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3972" t="54958" r="5415" b="3448"/>
          <a:stretch>
            <a:fillRect/>
          </a:stretch>
        </p:blipFill>
        <p:spPr bwMode="auto">
          <a:xfrm>
            <a:off x="214282" y="357166"/>
            <a:ext cx="698344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57488" y="5857892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Fig. 13 Penetration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28596" y="500042"/>
            <a:ext cx="871540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Sources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Previously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Defined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Any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soluble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Material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comes 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Shapes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Materials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has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Several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Sources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 which it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Enters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 </a:t>
            </a:r>
            <a:endParaRPr kumimoji="0" lang="en-US" sz="4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 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Built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into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System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are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Newly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Fabricated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often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Extremely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Machine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being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assembled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Reservoir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becomes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Collection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Point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for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Rust, Paint, Chips, Dust, Cigarette Butts, Grit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Paper Cups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Fig.14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Even though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Reservoir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"Cleaned'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before it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Filled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Sample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taken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Shortly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after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Start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Time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will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many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Foreign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Materials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Harmful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visible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Naked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Eye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Removed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Wiping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Blowing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Air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Hose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Make up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may also be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Sources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Contamination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Because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Storage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Handling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Installation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Practices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Directional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Valves,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Cylinders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Relief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Valves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may be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Equipped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Particles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Stream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after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Short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Time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26990" t="1463" r="18858" b="58537"/>
          <a:stretch>
            <a:fillRect/>
          </a:stretch>
        </p:blipFill>
        <p:spPr bwMode="auto">
          <a:xfrm>
            <a:off x="785786" y="571480"/>
            <a:ext cx="6040464" cy="479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357422" y="5929330"/>
            <a:ext cx="441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Fig. 14 Reservoir </a:t>
            </a:r>
            <a:r>
              <a:rPr lang="en-US" dirty="0" smtClean="0"/>
              <a:t>is a</a:t>
            </a:r>
            <a:r>
              <a:rPr lang="en-US" b="1" dirty="0" smtClean="0"/>
              <a:t> Collection Point </a:t>
            </a:r>
            <a:r>
              <a:rPr lang="en-US" dirty="0" smtClean="0"/>
              <a:t>for</a:t>
            </a:r>
            <a:r>
              <a:rPr lang="en-US" b="1" dirty="0" smtClean="0"/>
              <a:t> Dirt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l="5710" t="51869" r="4152" b="1952"/>
          <a:stretch>
            <a:fillRect/>
          </a:stretch>
        </p:blipFill>
        <p:spPr bwMode="auto">
          <a:xfrm>
            <a:off x="0" y="214290"/>
            <a:ext cx="926147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5429264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 15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which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make up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May also be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sources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System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Contaminat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Interferes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Hydraulic Fluid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causes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Trouble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because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Interferes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has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Functions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To act as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Medium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Transmission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Lubricate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Internal Moving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To act as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Heat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Transfer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Medium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Clearances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between close fitting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Moving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interferes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Three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these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Functions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interferes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the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Transmission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Plugging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Small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Orifices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like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Pressure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Valves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Flow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Control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Valves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this condition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has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Difficult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Time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Passing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the other side of the spool.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Valve'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not only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predictable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Productive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but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safe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Generated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within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System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Another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Source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Generated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Machine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continues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Moving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naturally begin to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Wear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Every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Moving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can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considered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Source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Contamination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Entire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System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Housings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continuously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Flexing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from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Normal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Stresses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and 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Constantly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subjected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Shock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These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Actions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Cause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Casting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Sand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Break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Loose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from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Housing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Stream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Air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Entering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Reservoir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during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contains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Vapor,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16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When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Machine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Shut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Down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inside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Tank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Cools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Vapor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condenses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on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Walls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Causes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Formation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eventually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Washed into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 l="4465" t="1772" r="4910" b="55669"/>
          <a:stretch>
            <a:fillRect/>
          </a:stretch>
        </p:blipFill>
        <p:spPr bwMode="auto">
          <a:xfrm>
            <a:off x="0" y="0"/>
            <a:ext cx="85598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85918" y="5929330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Fig. 16 Condensation Forms as System Cools Causing Rust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28596" y="0"/>
            <a:ext cx="8715404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Added </a:t>
            </a: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System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Additional Source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added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is many times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Result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Ordinary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Maintenance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Practices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or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Lack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Maintenance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happens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Break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Down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Maintenance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Replaces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Repairs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right on the spot.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either case he will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Working 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Environment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which will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Contaminate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 soon as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Cracked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17.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assembled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More than likely it will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done 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bench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and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will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Wiped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a "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-too-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before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Reassembly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placed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it will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Spread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throughout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18.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 l="19878" t="67612" r="27104" b="8902"/>
          <a:stretch>
            <a:fillRect/>
          </a:stretch>
        </p:blipFill>
        <p:spPr bwMode="auto">
          <a:xfrm>
            <a:off x="0" y="0"/>
            <a:ext cx="90170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86116" y="5857892"/>
            <a:ext cx="2942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Fig. 17 Pump Generating Dirt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2888" t="1477" r="11499" b="78493"/>
          <a:stretch>
            <a:fillRect/>
          </a:stretch>
        </p:blipFill>
        <p:spPr bwMode="auto">
          <a:xfrm>
            <a:off x="0" y="0"/>
            <a:ext cx="9250363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29058" y="5643578"/>
            <a:ext cx="2208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Fig. 18 System Repair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l="2888" t="1477" r="11499" b="78493"/>
          <a:stretch>
            <a:fillRect/>
          </a:stretch>
        </p:blipFill>
        <p:spPr bwMode="auto">
          <a:xfrm>
            <a:off x="0" y="0"/>
            <a:ext cx="9250363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5929330"/>
            <a:ext cx="8286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95675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18 System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Repair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Usual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First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Aid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Measure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has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Sprung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Nearest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"Clean"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Bucket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under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19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After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it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paired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Maintenance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must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dump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Bucket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Convenient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seen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Dispose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Contaminated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Poured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Back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into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Reservoir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Atmosphere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which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Machine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lives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Contaminates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's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depends upon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Air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Entering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Reservoir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through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Breather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Pushing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Actuators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filled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discharged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Tank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actually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-Laden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is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Filtered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 a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Coarse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Screen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the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Breather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Out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Settles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into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20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 l="25517" t="32036" r="9386" b="49472"/>
          <a:stretch>
            <a:fillRect/>
          </a:stretch>
        </p:blipFill>
        <p:spPr bwMode="auto">
          <a:xfrm>
            <a:off x="357158" y="357166"/>
            <a:ext cx="7713692" cy="51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607220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38575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19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Container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Contaminates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Fluid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 l="20578" t="59880" r="9386" b="23619"/>
          <a:stretch>
            <a:fillRect/>
          </a:stretch>
        </p:blipFill>
        <p:spPr bwMode="auto">
          <a:xfrm>
            <a:off x="0" y="0"/>
            <a:ext cx="92392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61436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20 Microscopic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Enter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through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Breather Cap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85720" y="500042"/>
            <a:ext cx="885828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Breather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Rarely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Because of this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Lack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Maintenance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Screen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becomes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Plugged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a result,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Breather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removed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from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Reservoir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or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Atmosphere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finds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through 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Old,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Cracked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Seal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Stripped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Bolt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Now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Open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Almost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Any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can also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added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 means of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Cylinder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After a Time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Cylinder'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Wiper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Wears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21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This Condition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drawn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into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Each Time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Cylinder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Retracts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1264" t="46660" r="8046" b="23778"/>
          <a:stretch>
            <a:fillRect/>
          </a:stretch>
        </p:blipFill>
        <p:spPr bwMode="auto">
          <a:xfrm>
            <a:off x="1428728" y="0"/>
            <a:ext cx="595312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42910" y="5786454"/>
            <a:ext cx="8046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Plugging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Small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Orifices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Relief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Valve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30505" t="86679" r="9386" b="1659"/>
          <a:stretch>
            <a:fillRect/>
          </a:stretch>
        </p:blipFill>
        <p:spPr bwMode="auto">
          <a:xfrm>
            <a:off x="1" y="500042"/>
            <a:ext cx="864396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86050" y="5786454"/>
            <a:ext cx="4246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Fig. 21 Dirt May Enter Through Worn Seal.</a:t>
            </a:r>
            <a:r>
              <a:rPr lang="en-US" b="1" u="sng" dirty="0" smtClean="0"/>
              <a:t> 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85720" y="285728"/>
            <a:ext cx="885828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Filtration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Flow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Early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Days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Filtration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Considered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Necessary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Clearances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between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Moving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were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therefore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Dirty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would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Affect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that much.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were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Tolerant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a large extent.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Manufacturing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Processes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naturally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Improved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Tolerances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were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Improved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became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Much More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Efficient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but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were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Tolerant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Filtration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Recognized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4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14282" y="357166"/>
            <a:ext cx="8929718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Proportional 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Flow 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Filtration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first measure was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such a way that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Volume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can be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done by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Placing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so that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A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's Flow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Bled off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through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22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Full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Flow 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Filtration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Proportional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Flow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Filtration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was found to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adequate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after a time, especially      As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became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Efficient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next step was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so that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Flow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from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Filtered,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23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Full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Flow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Filtration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Filtration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used 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Most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Modern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Systems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643866" cy="493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28926" y="6072206"/>
            <a:ext cx="3136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Fig. 22 Proportional-Flow Filter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5786478" cy="477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00364" y="6072206"/>
            <a:ext cx="322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Fig. 23 Full-Flow Hydraulic Filter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85720" y="428604"/>
            <a:ext cx="885828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Filtration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Position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a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System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Protection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Ideally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Each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System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should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Equipped with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its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Own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this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Economically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practical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most cases.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obtain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Results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Usual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Practice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Strategically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Majority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Applications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Reservoir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Source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Since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Heart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One of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Expensive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and One of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Fastest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Moving System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it seems logical that     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Good Place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between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Reservoir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4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Generated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 the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Sump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Strainer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Strainer,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24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usually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Coarse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Screwed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onto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Pump'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Line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Filtration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Strainers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Perforated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Metal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Cylinder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with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Drilled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micrometer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Mesh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Advantages: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1.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Strainers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Protect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from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Reservoir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2. Because they have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Housing,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Strainers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very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expensive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advantages: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 Being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Below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Level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Strainers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Difficult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Service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necessary, especially if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Hot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Strainer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have an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Tell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it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Strainer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Block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fluid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Flow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Starve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Correctly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Properly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Maintained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rtl="0"/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4-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Strainer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does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Protect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Components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Down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stream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from </a:t>
            </a:r>
            <a:r>
              <a:rPr lang="en-US" dirty="0" smtClean="0"/>
              <a:t> </a:t>
            </a:r>
            <a:r>
              <a:rPr lang="en-US" sz="2000" smtClean="0"/>
              <a:t>the </a:t>
            </a:r>
            <a:r>
              <a:rPr lang="en-US" sz="2000" b="1" smtClean="0"/>
              <a:t>Particles Pump</a:t>
            </a:r>
            <a:r>
              <a:rPr lang="en-US" sz="2000" dirty="0" smtClean="0"/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hap2a12"/>
          <p:cNvPicPr>
            <a:picLocks noChangeAspect="1" noChangeArrowheads="1"/>
          </p:cNvPicPr>
          <p:nvPr/>
        </p:nvPicPr>
        <p:blipFill>
          <a:blip r:embed="rId2"/>
          <a:srcRect l="5266" t="8128" r="2620" b="16660"/>
          <a:stretch>
            <a:fillRect/>
          </a:stretch>
        </p:blipFill>
        <p:spPr bwMode="auto">
          <a:xfrm>
            <a:off x="0" y="357166"/>
            <a:ext cx="91440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85720" y="571501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24a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Strainer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 l="1160" t="9698" r="1491" b="5226"/>
          <a:stretch>
            <a:fillRect/>
          </a:stretch>
        </p:blipFill>
        <p:spPr bwMode="auto">
          <a:xfrm>
            <a:off x="0" y="285728"/>
            <a:ext cx="922972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585789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24b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Strainer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Circuit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Suction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Suction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Fig.25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placed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Line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Out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Reservoir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Filtration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usually found 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25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micrometers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Advantages: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Suction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Protects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from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Reservoir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 Since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Suction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Out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Reservoir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telling when the element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can be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can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serviced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assembling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Reservoir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advantages: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Suction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starve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Engineered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into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Properly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Strainer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does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Protect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Components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Down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stream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from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Particles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Generated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500042"/>
            <a:ext cx="871540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Because of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Viscosity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Friction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Changing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generates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during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Liquid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Returns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Reservoir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It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gives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Heat up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Reservoir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Walls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interfere with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Liquid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Cooling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Forming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Sludge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makes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Heat Transfer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Reservoir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Walls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Difficult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run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Cooler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Greatest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Problem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that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Interferes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Lubrication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can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Divided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into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Three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respect to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Particular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Component's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Clearances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that is,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Smaller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Clearance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is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Same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than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Clearance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 l="2074" t="11797" r="3537" b="8098"/>
          <a:stretch>
            <a:fillRect/>
          </a:stretch>
        </p:blipFill>
        <p:spPr bwMode="auto">
          <a:xfrm>
            <a:off x="0" y="0"/>
            <a:ext cx="9250363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14282" y="592933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25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Suction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42844" y="214290"/>
            <a:ext cx="9001156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26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positioned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the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Circuit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between the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a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Range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Filtration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usually found in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Line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40-3</a:t>
            </a:r>
            <a:r>
              <a:rPr kumimoji="0" lang="en-US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micrometers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can also be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positioned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between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Flow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between the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can flow in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Two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Directions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(as between directional valve and cylinder), 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The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must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 capable of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Handling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-Directional Flow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-Directional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used on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The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Down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stream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Side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Servo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Valves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and in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Closed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Looped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Hydrostatic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Transmissions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 t="6926" b="5237"/>
          <a:stretch>
            <a:fillRect/>
          </a:stretch>
        </p:blipFill>
        <p:spPr bwMode="auto">
          <a:xfrm>
            <a:off x="0" y="285728"/>
            <a:ext cx="9250363" cy="525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28596" y="607220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26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Advantages: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can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Very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since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Available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Push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through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Protect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Specific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from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Harm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Deteriorating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generated from 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stream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Component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advantages: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Housing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must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Designed for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High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because it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Full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System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This makes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Expensive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Differential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Velocity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High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Enough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can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pushed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through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Collapse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Return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line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Return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Line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27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Positioned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Circuit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Filtration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usually found 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Return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Line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from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40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micrometers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Advantages: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Return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Line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catches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lang="en-U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Before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Enters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Reservoir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Housing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does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under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Full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System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and is therefore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Expensive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than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can be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Filtered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since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System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Available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Push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through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advantages: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There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Direct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Protection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Circuit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Return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Line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Full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Flow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Flow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Surges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from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Discharging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Cylinders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Actuators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Accumulators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considered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Some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may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affected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Back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generated by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Return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Line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 l="722" t="850" b="6293"/>
          <a:stretch>
            <a:fillRect/>
          </a:stretch>
        </p:blipFill>
        <p:spPr bwMode="auto">
          <a:xfrm>
            <a:off x="0" y="0"/>
            <a:ext cx="9261475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343128" y="5929330"/>
            <a:ext cx="252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Fig. 27 Ret</a:t>
            </a:r>
            <a:r>
              <a:rPr lang="en-US" sz="2000" b="1" dirty="0" smtClean="0"/>
              <a:t>u</a:t>
            </a:r>
            <a:r>
              <a:rPr lang="en-US" b="1" dirty="0" smtClean="0"/>
              <a:t>rn line Filter</a:t>
            </a:r>
            <a:r>
              <a:rPr lang="en-US" dirty="0" smtClean="0"/>
              <a:t> 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214282" y="214290"/>
            <a:ext cx="892971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Indicator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 Indicator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shows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Condition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31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indicates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when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 in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passing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Condition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One Common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 Indicator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consists of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Helix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is attached to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Helix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 Indicator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Dependent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on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Movement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Piston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32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Piston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Fully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Seated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shows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"Clean".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While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Pressure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Differential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across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Piston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Increases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To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point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where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Needs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Piston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Moves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During its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Movement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Piston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twists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Helix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Positions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at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Needs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Cleaning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."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 l="41107" t="3186" r="7692" b="76558"/>
          <a:stretch>
            <a:fillRect/>
          </a:stretch>
        </p:blipFill>
        <p:spPr bwMode="auto">
          <a:xfrm>
            <a:off x="1285852" y="285728"/>
            <a:ext cx="5786478" cy="51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553106" y="5929330"/>
            <a:ext cx="2488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Fig. 31 Filter Indicator</a:t>
            </a:r>
            <a:endParaRPr lang="ar-E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 l="2959" t="27391" r="14510" b="804"/>
          <a:stretch>
            <a:fillRect/>
          </a:stretch>
        </p:blipFill>
        <p:spPr bwMode="auto">
          <a:xfrm>
            <a:off x="571472" y="0"/>
            <a:ext cx="37862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4500562" y="3214686"/>
            <a:ext cx="44291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32 Operation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Filter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285720" y="214290"/>
            <a:ext cx="88582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when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Pressure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Differential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will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Continue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Increase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Piston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will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Continue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Move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 this time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will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passing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Condition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Full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Flow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out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Contamination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Indicator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shown in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33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Machine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may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Equipped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Best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available and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may be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Positioned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where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Taken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when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The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Money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their installation has been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wasted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gets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after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Service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29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Days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Gives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29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Days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/>
              <a:t>Non-Filtered Fluid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0230" t="84209" r="2989" b="642"/>
          <a:stretch>
            <a:fillRect/>
          </a:stretch>
        </p:blipFill>
        <p:spPr bwMode="auto">
          <a:xfrm>
            <a:off x="0" y="0"/>
            <a:ext cx="9218613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550070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48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Clean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Hydraulic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run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Cooler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than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 l="6985" t="2374" r="9880" b="1781"/>
          <a:stretch>
            <a:fillRect/>
          </a:stretch>
        </p:blipFill>
        <p:spPr bwMode="auto">
          <a:xfrm>
            <a:off x="285720" y="0"/>
            <a:ext cx="621510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6500826" y="2071678"/>
            <a:ext cx="242889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33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Full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Flow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Hydraulic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out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Contamination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Indicator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214282" y="285728"/>
            <a:ext cx="8929718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Filtering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Material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and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Elements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General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Classes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Materials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are: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Mechanical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Absorbent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active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Absorbent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Active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Mechanical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Filters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contain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Closely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Woven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Metal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Screens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Discs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They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generally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Remove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only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Fairly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Coarse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Particles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Absorbent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In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active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Filters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such as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Cotton, Wood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Pulp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Yarn, Cloth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Resin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Remove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much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Smaller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Particles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Some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Remove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Water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Water-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Soluble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Contaminants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Elements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often 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Treated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make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them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Sticky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Attract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Contaminants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found 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Oil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Absorbent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Active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Materials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such as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Charcoal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Fuller's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Earth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(a claylike material of very fine particles used in the purification of mineral or vegetable-base oils), are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Not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Recommended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for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Systems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214282" y="357166"/>
            <a:ext cx="89297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Three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Basic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are: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Surface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Depth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Surface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-Type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made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Closely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Woven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Fabric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Treated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Paper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Oil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flows through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Material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and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Contaminants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Stopped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Edge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-Type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made up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Paper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Discs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Oil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Flows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through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Spaces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between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Discs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ness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Filtration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determined by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Close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ness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Discs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Depth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-Type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made up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Thick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Layers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Cotton,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Felt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or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Other Fibers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which provide many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Tortuous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Paths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the fluid to flow through.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Passages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must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Rated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214282" y="642918"/>
            <a:ext cx="892971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to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Retained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Media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rather than on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Surface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 is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Statistical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Probability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that a rather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Particle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may pass through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Depth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-Type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may be of the: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-micron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Woven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Mesh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Micronic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Porous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Magnetic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Micronic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have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Non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Media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and 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disposed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when they are removed.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Porous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Woven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Mesh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Magnetic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usually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Designed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Micron </a:t>
            </a: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Non</a:t>
            </a: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cleanable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Most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Common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Medium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composed of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Organic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organic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Fibers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Integrally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Bonded by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Epoxy Resin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Metallic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Mesh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stream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Down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stream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for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Protection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Added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Mechanical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Strength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be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under any circumstances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and will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Marked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Disposable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Non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cleanable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Another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Medium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Layers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Very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Stain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Fibers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Drawn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into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Random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but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Controlled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Matrix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Material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may be Either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Non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Depending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upon their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Construction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0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Woven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Wire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-Mesh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made of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Stain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less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Steel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are generally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25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micron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(absolute).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35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shows a magnified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Cross Section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Woven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-Mesh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usable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 t="2745" r="-340" b="6700"/>
          <a:stretch>
            <a:fillRect/>
          </a:stretch>
        </p:blipFill>
        <p:spPr bwMode="auto">
          <a:xfrm>
            <a:off x="928662" y="2143116"/>
            <a:ext cx="6454775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621508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35 Cross-section of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Stain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Steel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Micronic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Hydraulic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term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Micronic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derived from the word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term has become associated with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Specific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Filtering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made of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Specially Treated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Cellulose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Paper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7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shown 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36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Typical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Micronic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Designed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Remove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99 %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All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Diameter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Replaceable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made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Specially Treated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Convolutions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Wrinkles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increase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its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Holding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Capacity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Non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cleanable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should be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Replaced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during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Maintenance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Inspections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25" y="661988"/>
            <a:ext cx="2827338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40878" y="5786454"/>
            <a:ext cx="3458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Fig. 36 </a:t>
            </a:r>
            <a:r>
              <a:rPr lang="en-US" sz="2000" b="1" dirty="0" err="1" smtClean="0"/>
              <a:t>Micronic</a:t>
            </a:r>
            <a:r>
              <a:rPr lang="en-US" sz="2000" b="1" dirty="0" smtClean="0"/>
              <a:t> Filter Element </a:t>
            </a:r>
            <a:endParaRPr lang="ar-E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14282" y="1000108"/>
            <a:ext cx="921543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Magnetic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Some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have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Magnetic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Installed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Strategic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Points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Type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Designed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primarily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Trap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Ferrous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that may be in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system.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5728"/>
            <a:ext cx="8229600" cy="1344634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to Consider</a:t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When Specifying a Filtration System</a:t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Oil Viscosity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Flow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Pressure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What Components will be protected by the filter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 Cleanliness level required (expressed 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 code)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6) Type of oil/fluid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7) Environment (the system, the surrounding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conditions, etc.)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8) Duty cycle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9) Operating Temperature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357166"/>
            <a:ext cx="892971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Extremely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which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Smaller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than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Component's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Clearances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Can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Collect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Clearances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especially if there 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Excessive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Amounts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Operated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Frequently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Blocks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Obstructs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Lubricative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Flow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through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Passage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Accumulation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Extremely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known as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Silting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is about the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Same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Clearance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Rubs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against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Moving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Breaking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Down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's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Lubricative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Film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can also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interfere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lubrication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Collecting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at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Entrance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Clearance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Blocking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Fluid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Flow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between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Moving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Parts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Lack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Lubrication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causes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Excessive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Slow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Response,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Erratic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Operation,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Solenoid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Burn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out,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Early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Component Failure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16000" r="16875"/>
          <a:stretch>
            <a:fillRect/>
          </a:stretch>
        </p:blipFill>
        <p:spPr bwMode="auto">
          <a:xfrm>
            <a:off x="914400" y="1447800"/>
            <a:ext cx="7239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57158" y="357166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Filter Types and Locations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16000" r="16875"/>
          <a:stretch>
            <a:fillRect/>
          </a:stretch>
        </p:blipFill>
        <p:spPr bwMode="auto">
          <a:xfrm>
            <a:off x="357158" y="1214422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2119" t="18520" r="13171" b="71754"/>
          <a:stretch>
            <a:fillRect/>
          </a:stretch>
        </p:blipFill>
        <p:spPr bwMode="auto">
          <a:xfrm>
            <a:off x="500034" y="285728"/>
            <a:ext cx="825767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16000" r="16875"/>
          <a:stretch>
            <a:fillRect/>
          </a:stretch>
        </p:blipFill>
        <p:spPr bwMode="auto">
          <a:xfrm>
            <a:off x="533400" y="1066800"/>
            <a:ext cx="793477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7909" t="6734" r="13171" b="85185"/>
          <a:stretch>
            <a:fillRect/>
          </a:stretch>
        </p:blipFill>
        <p:spPr bwMode="auto">
          <a:xfrm>
            <a:off x="285720" y="357166"/>
            <a:ext cx="857250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16000" r="16875"/>
          <a:stretch>
            <a:fillRect/>
          </a:stretch>
        </p:blipFill>
        <p:spPr bwMode="auto">
          <a:xfrm>
            <a:off x="685800" y="10668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6328" t="8418" r="23693" b="83369"/>
          <a:stretch>
            <a:fillRect/>
          </a:stretch>
        </p:blipFill>
        <p:spPr bwMode="auto">
          <a:xfrm>
            <a:off x="642910" y="0"/>
            <a:ext cx="7755294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16000" r="16875"/>
          <a:stretch>
            <a:fillRect/>
          </a:stretch>
        </p:blipFill>
        <p:spPr bwMode="auto">
          <a:xfrm>
            <a:off x="685800" y="1066800"/>
            <a:ext cx="770617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5275" t="25254" r="24746" b="69080"/>
          <a:stretch>
            <a:fillRect/>
          </a:stretch>
        </p:blipFill>
        <p:spPr bwMode="auto">
          <a:xfrm>
            <a:off x="571472" y="642918"/>
            <a:ext cx="803529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7848600" cy="7016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Filter problems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65760" y="1447800"/>
            <a:ext cx="874776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pressure </a:t>
            </a:r>
            <a:r>
              <a:rPr lang="en-US" sz="2800" b="1" dirty="0"/>
              <a:t>drop </a:t>
            </a:r>
          </a:p>
          <a:p>
            <a:pPr marL="342900" indent="-342900" algn="l" rtl="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reduced </a:t>
            </a:r>
            <a:r>
              <a:rPr lang="en-US" sz="2800" b="1" dirty="0"/>
              <a:t>flow through filter - dirty oil is passing through it</a:t>
            </a:r>
          </a:p>
          <a:p>
            <a:pPr marL="342900" indent="-342900" algn="l" rtl="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to </a:t>
            </a:r>
            <a:r>
              <a:rPr lang="en-US" sz="2800" b="1" dirty="0"/>
              <a:t>big flow (punctured filter)- dirty oil is passing through it</a:t>
            </a:r>
          </a:p>
          <a:p>
            <a:pPr marL="342900" indent="-342900" algn="l" rtl="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bad </a:t>
            </a:r>
            <a:r>
              <a:rPr lang="en-US" sz="2800" b="1" dirty="0"/>
              <a:t>maintenance</a:t>
            </a:r>
          </a:p>
          <a:p>
            <a:pPr marL="342900" indent="-342900" algn="l" rtl="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poor </a:t>
            </a:r>
            <a:r>
              <a:rPr lang="en-US" sz="2800" b="1" dirty="0"/>
              <a:t>quality</a:t>
            </a:r>
          </a:p>
          <a:p>
            <a:pPr marL="342900" indent="-342900" algn="l" rtl="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bad </a:t>
            </a:r>
            <a:r>
              <a:rPr lang="en-US" sz="2800" b="1" dirty="0"/>
              <a:t>oil or fuel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7848600" cy="7016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Filter Maintenance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65760" y="1447800"/>
            <a:ext cx="87477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locally </a:t>
            </a:r>
            <a:r>
              <a:rPr lang="en-US" sz="2400" b="1" dirty="0"/>
              <a:t>inspecting the inlet and </a:t>
            </a:r>
            <a:r>
              <a:rPr lang="en-US" sz="2400" b="1" dirty="0" smtClean="0"/>
              <a:t>outlet manometers </a:t>
            </a:r>
            <a:endParaRPr lang="en-US" sz="2400" b="1" dirty="0"/>
          </a:p>
          <a:p>
            <a:pPr marL="342900" indent="-342900" algn="l" rtl="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following </a:t>
            </a:r>
            <a:r>
              <a:rPr lang="en-US" sz="2400" b="1" dirty="0"/>
              <a:t>instruction </a:t>
            </a:r>
            <a:r>
              <a:rPr lang="en-US" sz="2400" b="1" dirty="0" smtClean="0"/>
              <a:t>book </a:t>
            </a:r>
            <a:endParaRPr lang="en-US" sz="2400" b="1" dirty="0"/>
          </a:p>
          <a:p>
            <a:pPr marL="342900" indent="-342900" algn="l" rtl="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buying </a:t>
            </a:r>
            <a:r>
              <a:rPr lang="en-US" sz="2400" b="1" dirty="0"/>
              <a:t>original spare parts</a:t>
            </a:r>
          </a:p>
          <a:p>
            <a:pPr marL="342900" indent="-342900" algn="l" rtl="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regular </a:t>
            </a:r>
            <a:r>
              <a:rPr lang="en-US" sz="2400" b="1" dirty="0"/>
              <a:t>cleaning intervals</a:t>
            </a:r>
          </a:p>
          <a:p>
            <a:pPr marL="342900" indent="-342900" algn="l" rtl="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be </a:t>
            </a:r>
            <a:r>
              <a:rPr lang="en-US" sz="2400" b="1" dirty="0"/>
              <a:t>aware of </a:t>
            </a:r>
            <a:r>
              <a:rPr lang="en-US" sz="2400" b="1" dirty="0" smtClean="0"/>
              <a:t>oil </a:t>
            </a:r>
            <a:r>
              <a:rPr lang="en-US" sz="2400" b="1" dirty="0"/>
              <a:t>quality </a:t>
            </a:r>
            <a:endParaRPr lang="en-US" sz="2400" b="1" dirty="0" smtClean="0"/>
          </a:p>
          <a:p>
            <a:pPr marL="342900" indent="-342900" algn="l" rtl="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filters indicator is </a:t>
            </a:r>
            <a:r>
              <a:rPr lang="en-US" sz="2400" b="1" dirty="0"/>
              <a:t>not a preferred method of monitoring </a:t>
            </a:r>
            <a:r>
              <a:rPr lang="en-US" sz="2400" b="1" dirty="0" smtClean="0"/>
              <a:t>because </a:t>
            </a:r>
            <a:r>
              <a:rPr lang="en-US" sz="2400" b="1" dirty="0"/>
              <a:t>if the indicator is showing by-pass then </a:t>
            </a:r>
            <a:r>
              <a:rPr lang="en-US" sz="2400" b="1" dirty="0" smtClean="0"/>
              <a:t>damage </a:t>
            </a:r>
            <a:r>
              <a:rPr lang="en-US" sz="2400" b="1" dirty="0"/>
              <a:t>has already been </a:t>
            </a:r>
            <a:r>
              <a:rPr lang="en-US" sz="2400" b="1" dirty="0" smtClean="0"/>
              <a:t>done</a:t>
            </a:r>
            <a:endParaRPr lang="en-US" sz="2400" b="1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357290" y="5643578"/>
            <a:ext cx="5832475" cy="52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NEW OIL + DIRTY FILTER = DIRTY 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7936" t="766" r="15884" b="57379"/>
          <a:stretch>
            <a:fillRect/>
          </a:stretch>
        </p:blipFill>
        <p:spPr bwMode="auto">
          <a:xfrm>
            <a:off x="285720" y="214289"/>
            <a:ext cx="7358114" cy="556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85918" y="5715016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Fig. 4	Dirt</a:t>
            </a:r>
            <a:r>
              <a:rPr lang="en-US" dirty="0" smtClean="0"/>
              <a:t> can be </a:t>
            </a:r>
            <a:r>
              <a:rPr lang="en-US" b="1" dirty="0" smtClean="0"/>
              <a:t>Divided into</a:t>
            </a:r>
            <a:r>
              <a:rPr lang="en-US" dirty="0" smtClean="0"/>
              <a:t> </a:t>
            </a:r>
            <a:r>
              <a:rPr lang="en-US" b="1" dirty="0" smtClean="0"/>
              <a:t>Three</a:t>
            </a:r>
            <a:r>
              <a:rPr lang="en-US" dirty="0" smtClean="0"/>
              <a:t> </a:t>
            </a:r>
            <a:r>
              <a:rPr lang="en-US" b="1" dirty="0" smtClean="0"/>
              <a:t>Sizes</a:t>
            </a:r>
            <a:r>
              <a:rPr lang="en-US" dirty="0" smtClean="0"/>
              <a:t> with respect to a </a:t>
            </a:r>
            <a:r>
              <a:rPr lang="en-US" b="1" dirty="0" smtClean="0"/>
              <a:t>Particular Component's Clearances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Pollution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System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Pollution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very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Similar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Bottles, Cans, Paper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Old Tires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Floating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your favorite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River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Stream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Difference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that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System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Pollution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measured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using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Small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Scale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Micrometer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Scale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measure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Hydraulic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Systems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Single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Micrometer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invisible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Naked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Eye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ordinary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Grain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Table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Salt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measures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micrometers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µm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Average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Diameter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Human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measures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70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micrometers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µm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Fig.6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4563</Words>
  <Application>Microsoft Office PowerPoint</Application>
  <PresentationFormat>On-screen Show (4:3)</PresentationFormat>
  <Paragraphs>517</Paragraphs>
  <Slides>76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Hydraulic Filters</dc:title>
  <dc:creator>ShiFT</dc:creator>
  <cp:lastModifiedBy>BCC</cp:lastModifiedBy>
  <cp:revision>138</cp:revision>
  <dcterms:created xsi:type="dcterms:W3CDTF">2015-05-15T20:28:38Z</dcterms:created>
  <dcterms:modified xsi:type="dcterms:W3CDTF">2023-06-14T07:54:41Z</dcterms:modified>
</cp:coreProperties>
</file>