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56" r:id="rId5"/>
    <p:sldId id="266" r:id="rId6"/>
    <p:sldId id="287" r:id="rId7"/>
    <p:sldId id="286" r:id="rId8"/>
    <p:sldId id="288" r:id="rId9"/>
    <p:sldId id="292" r:id="rId10"/>
    <p:sldId id="293" r:id="rId11"/>
    <p:sldId id="295" r:id="rId12"/>
    <p:sldId id="304" r:id="rId13"/>
    <p:sldId id="305" r:id="rId14"/>
    <p:sldId id="306" r:id="rId15"/>
    <p:sldId id="297" r:id="rId16"/>
    <p:sldId id="296" r:id="rId17"/>
    <p:sldId id="298" r:id="rId18"/>
    <p:sldId id="299" r:id="rId19"/>
    <p:sldId id="301" r:id="rId20"/>
    <p:sldId id="303"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85" autoAdjust="0"/>
    <p:restoredTop sz="90704" autoAdjust="0"/>
  </p:normalViewPr>
  <p:slideViewPr>
    <p:cSldViewPr snapToGrid="0">
      <p:cViewPr varScale="1">
        <p:scale>
          <a:sx n="87" d="100"/>
          <a:sy n="87" d="100"/>
        </p:scale>
        <p:origin x="30" y="1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7/3/2023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7/3/2023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7.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196327" y="4872856"/>
            <a:ext cx="11473031" cy="1122202"/>
          </a:xfrm>
        </p:spPr>
        <p:txBody>
          <a:bodyPr/>
          <a:lstStyle/>
          <a:p>
            <a:r>
              <a:rPr lang="en-GB" sz="3200" b="0" i="0" dirty="0">
                <a:solidFill>
                  <a:srgbClr val="626262"/>
                </a:solidFill>
                <a:effectLst/>
                <a:latin typeface="Roboto" panose="020B0604020202020204" pitchFamily="2" charset="0"/>
              </a:rPr>
              <a:t>Fluid Logic Control Systems</a:t>
            </a:r>
            <a:endParaRPr lang="en-US" sz="3200" dirty="0"/>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7536725" y="5482724"/>
            <a:ext cx="4304084" cy="1122202"/>
          </a:xfrm>
        </p:spPr>
        <p:txBody>
          <a:bodyPr>
            <a:normAutofit/>
          </a:bodyPr>
          <a:lstStyle/>
          <a:p>
            <a:r>
              <a:rPr lang="en-US" dirty="0"/>
              <a:t>Prepared By: AbdAllah Aboualy</a:t>
            </a:r>
          </a:p>
          <a:p>
            <a:pPr algn="l"/>
            <a:r>
              <a:rPr lang="en-US" sz="1600" dirty="0"/>
              <a:t>SUPERVISED By : Prof. KAMAL ABD-ELAZIZ</a:t>
            </a:r>
          </a:p>
          <a:p>
            <a:pPr algn="l"/>
            <a:r>
              <a:rPr lang="en-US" sz="1600" dirty="0"/>
              <a:t>                                     A. Prof. ROLA AFIFY</a:t>
            </a:r>
          </a:p>
          <a:p>
            <a:endParaRPr lang="en-US" dirty="0"/>
          </a:p>
        </p:txBody>
      </p:sp>
      <p:pic>
        <p:nvPicPr>
          <p:cNvPr id="27" name="Audio 26">
            <a:hlinkClick r:id="" action="ppaction://media"/>
            <a:extLst>
              <a:ext uri="{FF2B5EF4-FFF2-40B4-BE49-F238E27FC236}">
                <a16:creationId xmlns:a16="http://schemas.microsoft.com/office/drawing/2014/main" id="{58A377A5-F05B-3BE2-299A-AD55DB79A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6058810"/>
      </p:ext>
    </p:extLst>
  </p:cSld>
  <p:clrMapOvr>
    <a:masterClrMapping/>
  </p:clrMapOvr>
  <mc:AlternateContent xmlns:mc="http://schemas.openxmlformats.org/markup-compatibility/2006" xmlns:p14="http://schemas.microsoft.com/office/powerpoint/2010/main">
    <mc:Choice Requires="p14">
      <p:transition spd="slow" p14:dur="2000" advTm="5942"/>
    </mc:Choice>
    <mc:Fallback xmlns="">
      <p:transition spd="slow" advTm="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10</a:t>
            </a:fld>
            <a:endParaRPr lang="en-US" dirty="0"/>
          </a:p>
        </p:txBody>
      </p:sp>
      <p:sp>
        <p:nvSpPr>
          <p:cNvPr id="15" name="TextBox 14">
            <a:extLst>
              <a:ext uri="{FF2B5EF4-FFF2-40B4-BE49-F238E27FC236}">
                <a16:creationId xmlns:a16="http://schemas.microsoft.com/office/drawing/2014/main" id="{2292CA8D-B22C-77BE-D9B0-D1FFA1419D5E}"/>
              </a:ext>
            </a:extLst>
          </p:cNvPr>
          <p:cNvSpPr txBox="1"/>
          <p:nvPr/>
        </p:nvSpPr>
        <p:spPr>
          <a:xfrm>
            <a:off x="8880438" y="6071577"/>
            <a:ext cx="1280160" cy="276999"/>
          </a:xfrm>
          <a:prstGeom prst="rect">
            <a:avLst/>
          </a:prstGeom>
          <a:noFill/>
        </p:spPr>
        <p:txBody>
          <a:bodyPr wrap="square" rtlCol="0">
            <a:spAutoFit/>
          </a:bodyPr>
          <a:lstStyle/>
          <a:p>
            <a:r>
              <a:rPr lang="en-GB" sz="1200" i="1" dirty="0"/>
              <a:t>Figure 7</a:t>
            </a:r>
          </a:p>
        </p:txBody>
      </p:sp>
      <p:sp>
        <p:nvSpPr>
          <p:cNvPr id="4" name="TextBox 3">
            <a:extLst>
              <a:ext uri="{FF2B5EF4-FFF2-40B4-BE49-F238E27FC236}">
                <a16:creationId xmlns:a16="http://schemas.microsoft.com/office/drawing/2014/main" id="{1871615D-1EF0-C8F0-E044-0D7052ED3C82}"/>
              </a:ext>
            </a:extLst>
          </p:cNvPr>
          <p:cNvSpPr txBox="1"/>
          <p:nvPr/>
        </p:nvSpPr>
        <p:spPr>
          <a:xfrm>
            <a:off x="1355462" y="1484194"/>
            <a:ext cx="5540190" cy="4247317"/>
          </a:xfrm>
          <a:prstGeom prst="rect">
            <a:avLst/>
          </a:prstGeom>
          <a:noFill/>
        </p:spPr>
        <p:txBody>
          <a:bodyPr wrap="square">
            <a:spAutoFit/>
          </a:bodyPr>
          <a:lstStyle/>
          <a:p>
            <a:pPr algn="just"/>
            <a:r>
              <a:rPr lang="en-GB" dirty="0"/>
              <a:t>In pneumatic logic, a two pressure-valve works as an AND gate If a compressed air signal is applied to input X and input Y at the same time, this will produce a signal at output Z as shown in figure 7.A However, if there is no signal, there is also no output signal. </a:t>
            </a:r>
          </a:p>
          <a:p>
            <a:pPr algn="just"/>
            <a:endParaRPr lang="en-GB" dirty="0"/>
          </a:p>
          <a:p>
            <a:pPr algn="just"/>
            <a:r>
              <a:rPr lang="en-GB" dirty="0"/>
              <a:t>If only one input signal is applied, there will be no output signal as shown in figure 7.b In case of time differences between the input signals, the signal arriving last reaches the output. </a:t>
            </a:r>
          </a:p>
          <a:p>
            <a:pPr algn="just"/>
            <a:endParaRPr lang="en-GB" dirty="0"/>
          </a:p>
          <a:p>
            <a:pPr algn="just"/>
            <a:r>
              <a:rPr lang="en-GB" dirty="0"/>
              <a:t>In case of pressure differences between the input signals, the signal with the lower pressure reaches the output.</a:t>
            </a:r>
          </a:p>
        </p:txBody>
      </p:sp>
      <p:pic>
        <p:nvPicPr>
          <p:cNvPr id="8" name="Picture 7">
            <a:extLst>
              <a:ext uri="{FF2B5EF4-FFF2-40B4-BE49-F238E27FC236}">
                <a16:creationId xmlns:a16="http://schemas.microsoft.com/office/drawing/2014/main" id="{9EBD14AD-9B72-D378-237F-E7377B5FA46C}"/>
              </a:ext>
            </a:extLst>
          </p:cNvPr>
          <p:cNvPicPr>
            <a:picLocks noChangeAspect="1"/>
          </p:cNvPicPr>
          <p:nvPr/>
        </p:nvPicPr>
        <p:blipFill>
          <a:blip r:embed="rId4"/>
          <a:stretch>
            <a:fillRect/>
          </a:stretch>
        </p:blipFill>
        <p:spPr>
          <a:xfrm>
            <a:off x="8057174" y="1241371"/>
            <a:ext cx="2612921" cy="4638483"/>
          </a:xfrm>
          <a:prstGeom prst="rect">
            <a:avLst/>
          </a:prstGeom>
        </p:spPr>
      </p:pic>
      <p:pic>
        <p:nvPicPr>
          <p:cNvPr id="14" name="Audio 13">
            <a:hlinkClick r:id="" action="ppaction://media"/>
            <a:extLst>
              <a:ext uri="{FF2B5EF4-FFF2-40B4-BE49-F238E27FC236}">
                <a16:creationId xmlns:a16="http://schemas.microsoft.com/office/drawing/2014/main" id="{8B8FE500-2ED4-F9EF-E8C2-F80F8C606A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1581882"/>
      </p:ext>
    </p:extLst>
  </p:cSld>
  <p:clrMapOvr>
    <a:masterClrMapping/>
  </p:clrMapOvr>
  <mc:AlternateContent xmlns:mc="http://schemas.openxmlformats.org/markup-compatibility/2006" xmlns:p14="http://schemas.microsoft.com/office/powerpoint/2010/main">
    <mc:Choice Requires="p14">
      <p:transition spd="slow" p14:dur="2000" advTm="36234"/>
    </mc:Choice>
    <mc:Fallback xmlns="">
      <p:transition spd="slow" advTm="3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11</a:t>
            </a:fld>
            <a:endParaRPr lang="en-US" dirty="0"/>
          </a:p>
        </p:txBody>
      </p:sp>
      <p:sp>
        <p:nvSpPr>
          <p:cNvPr id="8" name="TextBox 7">
            <a:extLst>
              <a:ext uri="{FF2B5EF4-FFF2-40B4-BE49-F238E27FC236}">
                <a16:creationId xmlns:a16="http://schemas.microsoft.com/office/drawing/2014/main" id="{CAAFD90F-9E2F-F586-DCF3-4F8ACDF8B735}"/>
              </a:ext>
            </a:extLst>
          </p:cNvPr>
          <p:cNvSpPr txBox="1"/>
          <p:nvPr/>
        </p:nvSpPr>
        <p:spPr>
          <a:xfrm>
            <a:off x="7636136" y="5762064"/>
            <a:ext cx="5152913" cy="307777"/>
          </a:xfrm>
          <a:prstGeom prst="rect">
            <a:avLst/>
          </a:prstGeom>
          <a:noFill/>
        </p:spPr>
        <p:txBody>
          <a:bodyPr wrap="square" rtlCol="0">
            <a:spAutoFit/>
          </a:bodyPr>
          <a:lstStyle/>
          <a:p>
            <a:r>
              <a:rPr lang="en-GB" sz="1400" i="1" dirty="0"/>
              <a:t>Figure 8. Pneumatic circuit with one shuttle valve</a:t>
            </a:r>
          </a:p>
        </p:txBody>
      </p:sp>
      <p:sp>
        <p:nvSpPr>
          <p:cNvPr id="9" name="TextBox 8">
            <a:extLst>
              <a:ext uri="{FF2B5EF4-FFF2-40B4-BE49-F238E27FC236}">
                <a16:creationId xmlns:a16="http://schemas.microsoft.com/office/drawing/2014/main" id="{85A884E6-3F36-A9D3-9CE1-C110087A9A5B}"/>
              </a:ext>
            </a:extLst>
          </p:cNvPr>
          <p:cNvSpPr txBox="1"/>
          <p:nvPr/>
        </p:nvSpPr>
        <p:spPr>
          <a:xfrm>
            <a:off x="1222785" y="4089420"/>
            <a:ext cx="5152913" cy="369332"/>
          </a:xfrm>
          <a:prstGeom prst="rect">
            <a:avLst/>
          </a:prstGeom>
          <a:noFill/>
        </p:spPr>
        <p:txBody>
          <a:bodyPr wrap="square" rtlCol="0">
            <a:spAutoFit/>
          </a:bodyPr>
          <a:lstStyle/>
          <a:p>
            <a:r>
              <a:rPr lang="en-GB" i="1" dirty="0"/>
              <a:t>Table 2 . Truth table for AND function </a:t>
            </a:r>
          </a:p>
        </p:txBody>
      </p:sp>
      <p:sp>
        <p:nvSpPr>
          <p:cNvPr id="14" name="TextBox 13">
            <a:extLst>
              <a:ext uri="{FF2B5EF4-FFF2-40B4-BE49-F238E27FC236}">
                <a16:creationId xmlns:a16="http://schemas.microsoft.com/office/drawing/2014/main" id="{A92D6D83-7459-22A2-7A23-A6D1B6BA5E39}"/>
              </a:ext>
            </a:extLst>
          </p:cNvPr>
          <p:cNvSpPr txBox="1"/>
          <p:nvPr/>
        </p:nvSpPr>
        <p:spPr>
          <a:xfrm>
            <a:off x="716280" y="4714251"/>
            <a:ext cx="6096896" cy="1354217"/>
          </a:xfrm>
          <a:prstGeom prst="rect">
            <a:avLst/>
          </a:prstGeom>
          <a:noFill/>
        </p:spPr>
        <p:txBody>
          <a:bodyPr wrap="square">
            <a:spAutoFit/>
          </a:bodyPr>
          <a:lstStyle/>
          <a:p>
            <a:r>
              <a:rPr lang="en-GB" dirty="0"/>
              <a:t> 1: compressed air is available </a:t>
            </a:r>
          </a:p>
          <a:p>
            <a:r>
              <a:rPr lang="en-GB" dirty="0"/>
              <a:t> 0: compressed air is not available </a:t>
            </a:r>
          </a:p>
          <a:p>
            <a:endParaRPr lang="en-GB" dirty="0"/>
          </a:p>
          <a:p>
            <a:r>
              <a:rPr lang="en-GB" sz="1400" dirty="0"/>
              <a:t>AND function gives output compressed air signal if all inputs have compressed air signals applied at the same time. </a:t>
            </a:r>
            <a:endParaRPr lang="en-GB" sz="1100" dirty="0"/>
          </a:p>
        </p:txBody>
      </p:sp>
      <p:pic>
        <p:nvPicPr>
          <p:cNvPr id="4" name="Picture 3">
            <a:extLst>
              <a:ext uri="{FF2B5EF4-FFF2-40B4-BE49-F238E27FC236}">
                <a16:creationId xmlns:a16="http://schemas.microsoft.com/office/drawing/2014/main" id="{B403E641-95F2-C82B-8BAC-CDFA1E4D8EF0}"/>
              </a:ext>
            </a:extLst>
          </p:cNvPr>
          <p:cNvPicPr>
            <a:picLocks noChangeAspect="1"/>
          </p:cNvPicPr>
          <p:nvPr/>
        </p:nvPicPr>
        <p:blipFill>
          <a:blip r:embed="rId4"/>
          <a:stretch>
            <a:fillRect/>
          </a:stretch>
        </p:blipFill>
        <p:spPr>
          <a:xfrm>
            <a:off x="7467992" y="1893326"/>
            <a:ext cx="3603812" cy="3603812"/>
          </a:xfrm>
          <a:prstGeom prst="rect">
            <a:avLst/>
          </a:prstGeom>
        </p:spPr>
      </p:pic>
      <p:pic>
        <p:nvPicPr>
          <p:cNvPr id="6" name="Picture 5">
            <a:extLst>
              <a:ext uri="{FF2B5EF4-FFF2-40B4-BE49-F238E27FC236}">
                <a16:creationId xmlns:a16="http://schemas.microsoft.com/office/drawing/2014/main" id="{1D37101E-B7E5-3765-D0C5-36F3295D498E}"/>
              </a:ext>
            </a:extLst>
          </p:cNvPr>
          <p:cNvPicPr>
            <a:picLocks noChangeAspect="1"/>
          </p:cNvPicPr>
          <p:nvPr/>
        </p:nvPicPr>
        <p:blipFill>
          <a:blip r:embed="rId5"/>
          <a:stretch>
            <a:fillRect/>
          </a:stretch>
        </p:blipFill>
        <p:spPr>
          <a:xfrm>
            <a:off x="989423" y="1995140"/>
            <a:ext cx="4685236" cy="1881591"/>
          </a:xfrm>
          <a:prstGeom prst="rect">
            <a:avLst/>
          </a:prstGeom>
        </p:spPr>
      </p:pic>
      <p:pic>
        <p:nvPicPr>
          <p:cNvPr id="15" name="Audio 14">
            <a:hlinkClick r:id="" action="ppaction://media"/>
            <a:extLst>
              <a:ext uri="{FF2B5EF4-FFF2-40B4-BE49-F238E27FC236}">
                <a16:creationId xmlns:a16="http://schemas.microsoft.com/office/drawing/2014/main" id="{AC65BDAC-4C9E-5F51-6944-052BE88F4A7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4614471"/>
      </p:ext>
    </p:extLst>
  </p:cSld>
  <p:clrMapOvr>
    <a:masterClrMapping/>
  </p:clrMapOvr>
  <mc:AlternateContent xmlns:mc="http://schemas.openxmlformats.org/markup-compatibility/2006" xmlns:p14="http://schemas.microsoft.com/office/powerpoint/2010/main">
    <mc:Choice Requires="p14">
      <p:transition spd="slow" p14:dur="2000" advTm="14604"/>
    </mc:Choice>
    <mc:Fallback xmlns="">
      <p:transition spd="slow" advTm="1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12</a:t>
            </a:fld>
            <a:endParaRPr lang="en-US" dirty="0"/>
          </a:p>
        </p:txBody>
      </p:sp>
      <p:sp>
        <p:nvSpPr>
          <p:cNvPr id="8" name="TextBox 7">
            <a:extLst>
              <a:ext uri="{FF2B5EF4-FFF2-40B4-BE49-F238E27FC236}">
                <a16:creationId xmlns:a16="http://schemas.microsoft.com/office/drawing/2014/main" id="{CAAFD90F-9E2F-F586-DCF3-4F8ACDF8B735}"/>
              </a:ext>
            </a:extLst>
          </p:cNvPr>
          <p:cNvSpPr txBox="1"/>
          <p:nvPr/>
        </p:nvSpPr>
        <p:spPr>
          <a:xfrm>
            <a:off x="3397624" y="6202461"/>
            <a:ext cx="5152913" cy="307777"/>
          </a:xfrm>
          <a:prstGeom prst="rect">
            <a:avLst/>
          </a:prstGeom>
          <a:noFill/>
        </p:spPr>
        <p:txBody>
          <a:bodyPr wrap="square" rtlCol="0">
            <a:spAutoFit/>
          </a:bodyPr>
          <a:lstStyle/>
          <a:p>
            <a:r>
              <a:rPr lang="en-GB" sz="1400" i="1" dirty="0"/>
              <a:t>Figure 5. Sample of other commercial single logic components</a:t>
            </a:r>
          </a:p>
        </p:txBody>
      </p:sp>
      <p:pic>
        <p:nvPicPr>
          <p:cNvPr id="4" name="Picture 3">
            <a:extLst>
              <a:ext uri="{FF2B5EF4-FFF2-40B4-BE49-F238E27FC236}">
                <a16:creationId xmlns:a16="http://schemas.microsoft.com/office/drawing/2014/main" id="{8D91C091-C47E-2B08-51ED-878F23D23AB4}"/>
              </a:ext>
            </a:extLst>
          </p:cNvPr>
          <p:cNvPicPr>
            <a:picLocks noChangeAspect="1"/>
          </p:cNvPicPr>
          <p:nvPr/>
        </p:nvPicPr>
        <p:blipFill>
          <a:blip r:embed="rId4"/>
          <a:stretch>
            <a:fillRect/>
          </a:stretch>
        </p:blipFill>
        <p:spPr>
          <a:xfrm>
            <a:off x="1511450" y="1449095"/>
            <a:ext cx="8401722" cy="4683228"/>
          </a:xfrm>
          <a:prstGeom prst="rect">
            <a:avLst/>
          </a:prstGeom>
        </p:spPr>
      </p:pic>
      <p:pic>
        <p:nvPicPr>
          <p:cNvPr id="10" name="Audio 9">
            <a:hlinkClick r:id="" action="ppaction://media"/>
            <a:extLst>
              <a:ext uri="{FF2B5EF4-FFF2-40B4-BE49-F238E27FC236}">
                <a16:creationId xmlns:a16="http://schemas.microsoft.com/office/drawing/2014/main" id="{193C546E-C7CB-9028-82ED-3B866280A7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8684545"/>
      </p:ext>
    </p:extLst>
  </p:cSld>
  <p:clrMapOvr>
    <a:masterClrMapping/>
  </p:clrMapOvr>
  <mc:AlternateContent xmlns:mc="http://schemas.openxmlformats.org/markup-compatibility/2006" xmlns:p14="http://schemas.microsoft.com/office/powerpoint/2010/main">
    <mc:Choice Requires="p14">
      <p:transition spd="slow" p14:dur="2000" advTm="29417"/>
    </mc:Choice>
    <mc:Fallback xmlns="">
      <p:transition spd="slow" advTm="2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Cause and effect concept  </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13</a:t>
            </a:fld>
            <a:endParaRPr lang="en-US" dirty="0"/>
          </a:p>
        </p:txBody>
      </p:sp>
      <p:sp>
        <p:nvSpPr>
          <p:cNvPr id="4" name="TextBox 3">
            <a:extLst>
              <a:ext uri="{FF2B5EF4-FFF2-40B4-BE49-F238E27FC236}">
                <a16:creationId xmlns:a16="http://schemas.microsoft.com/office/drawing/2014/main" id="{4BA63BDF-8BCF-94F1-D118-5724C4D36B09}"/>
              </a:ext>
            </a:extLst>
          </p:cNvPr>
          <p:cNvSpPr txBox="1"/>
          <p:nvPr/>
        </p:nvSpPr>
        <p:spPr>
          <a:xfrm>
            <a:off x="1398230" y="2235815"/>
            <a:ext cx="9671389" cy="646331"/>
          </a:xfrm>
          <a:prstGeom prst="rect">
            <a:avLst/>
          </a:prstGeom>
          <a:noFill/>
        </p:spPr>
        <p:txBody>
          <a:bodyPr wrap="square">
            <a:spAutoFit/>
          </a:bodyPr>
          <a:lstStyle/>
          <a:p>
            <a:r>
              <a:rPr lang="en-GB" dirty="0"/>
              <a:t>Cause &amp; Effect (C&amp;E) analysis for process plants is one of the tasks associated with Process Control Engineering</a:t>
            </a:r>
          </a:p>
        </p:txBody>
      </p:sp>
      <p:sp>
        <p:nvSpPr>
          <p:cNvPr id="6" name="TextBox 5">
            <a:extLst>
              <a:ext uri="{FF2B5EF4-FFF2-40B4-BE49-F238E27FC236}">
                <a16:creationId xmlns:a16="http://schemas.microsoft.com/office/drawing/2014/main" id="{CD9E5FB7-05B0-626F-74F6-2A36CA8CDEAA}"/>
              </a:ext>
            </a:extLst>
          </p:cNvPr>
          <p:cNvSpPr txBox="1"/>
          <p:nvPr/>
        </p:nvSpPr>
        <p:spPr>
          <a:xfrm>
            <a:off x="1344441" y="3429000"/>
            <a:ext cx="9251841" cy="923330"/>
          </a:xfrm>
          <a:prstGeom prst="rect">
            <a:avLst/>
          </a:prstGeom>
          <a:noFill/>
        </p:spPr>
        <p:txBody>
          <a:bodyPr wrap="square">
            <a:spAutoFit/>
          </a:bodyPr>
          <a:lstStyle/>
          <a:p>
            <a:pPr algn="just"/>
            <a:r>
              <a:rPr lang="en-GB" dirty="0"/>
              <a:t>Given a P&amp;ID, the Instrument Checker is a tool that identifies the instrument loops and their connections with the process items. The output of this tool is used as input to the rule-based system</a:t>
            </a:r>
          </a:p>
        </p:txBody>
      </p:sp>
      <p:pic>
        <p:nvPicPr>
          <p:cNvPr id="27" name="Audio 26">
            <a:hlinkClick r:id="" action="ppaction://media"/>
            <a:extLst>
              <a:ext uri="{FF2B5EF4-FFF2-40B4-BE49-F238E27FC236}">
                <a16:creationId xmlns:a16="http://schemas.microsoft.com/office/drawing/2014/main" id="{8B81FA26-DD9B-B1CE-05FF-015F7E3095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7970571"/>
      </p:ext>
    </p:extLst>
  </p:cSld>
  <p:clrMapOvr>
    <a:masterClrMapping/>
  </p:clrMapOvr>
  <mc:AlternateContent xmlns:mc="http://schemas.openxmlformats.org/markup-compatibility/2006" xmlns:p14="http://schemas.microsoft.com/office/powerpoint/2010/main">
    <mc:Choice Requires="p14">
      <p:transition spd="slow" p14:dur="2000" advTm="37956"/>
    </mc:Choice>
    <mc:Fallback xmlns="">
      <p:transition spd="slow" advTm="3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complex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14</a:t>
            </a:fld>
            <a:endParaRPr lang="en-US" dirty="0"/>
          </a:p>
        </p:txBody>
      </p:sp>
      <p:sp>
        <p:nvSpPr>
          <p:cNvPr id="8" name="TextBox 7">
            <a:extLst>
              <a:ext uri="{FF2B5EF4-FFF2-40B4-BE49-F238E27FC236}">
                <a16:creationId xmlns:a16="http://schemas.microsoft.com/office/drawing/2014/main" id="{CAAFD90F-9E2F-F586-DCF3-4F8ACDF8B735}"/>
              </a:ext>
            </a:extLst>
          </p:cNvPr>
          <p:cNvSpPr txBox="1"/>
          <p:nvPr/>
        </p:nvSpPr>
        <p:spPr>
          <a:xfrm>
            <a:off x="1781288" y="6017484"/>
            <a:ext cx="3600226" cy="276999"/>
          </a:xfrm>
          <a:prstGeom prst="rect">
            <a:avLst/>
          </a:prstGeom>
          <a:noFill/>
        </p:spPr>
        <p:txBody>
          <a:bodyPr wrap="square" rtlCol="0">
            <a:spAutoFit/>
          </a:bodyPr>
          <a:lstStyle/>
          <a:p>
            <a:r>
              <a:rPr lang="en-GB" sz="1200" i="1" dirty="0"/>
              <a:t>Figure 6. Sample of P&amp;ID Diagram</a:t>
            </a:r>
          </a:p>
        </p:txBody>
      </p:sp>
      <p:pic>
        <p:nvPicPr>
          <p:cNvPr id="16" name="Picture 15">
            <a:extLst>
              <a:ext uri="{FF2B5EF4-FFF2-40B4-BE49-F238E27FC236}">
                <a16:creationId xmlns:a16="http://schemas.microsoft.com/office/drawing/2014/main" id="{8750E31F-F184-400C-5326-55DA958B176A}"/>
              </a:ext>
            </a:extLst>
          </p:cNvPr>
          <p:cNvPicPr>
            <a:picLocks noChangeAspect="1"/>
          </p:cNvPicPr>
          <p:nvPr/>
        </p:nvPicPr>
        <p:blipFill rotWithShape="1">
          <a:blip r:embed="rId4"/>
          <a:srcRect l="18401" t="16549" r="18906" b="21177"/>
          <a:stretch/>
        </p:blipFill>
        <p:spPr>
          <a:xfrm>
            <a:off x="629670" y="1861074"/>
            <a:ext cx="5244006" cy="3472678"/>
          </a:xfrm>
          <a:prstGeom prst="rect">
            <a:avLst/>
          </a:prstGeom>
        </p:spPr>
      </p:pic>
      <p:pic>
        <p:nvPicPr>
          <p:cNvPr id="5" name="Picture 4">
            <a:extLst>
              <a:ext uri="{FF2B5EF4-FFF2-40B4-BE49-F238E27FC236}">
                <a16:creationId xmlns:a16="http://schemas.microsoft.com/office/drawing/2014/main" id="{E8812B09-1F24-4046-6DED-780842371595}"/>
              </a:ext>
            </a:extLst>
          </p:cNvPr>
          <p:cNvPicPr>
            <a:picLocks noChangeAspect="1"/>
          </p:cNvPicPr>
          <p:nvPr/>
        </p:nvPicPr>
        <p:blipFill rotWithShape="1">
          <a:blip r:embed="rId5"/>
          <a:srcRect l="31525" t="21569" r="6096" b="14118"/>
          <a:stretch/>
        </p:blipFill>
        <p:spPr>
          <a:xfrm>
            <a:off x="5965115" y="1551142"/>
            <a:ext cx="5749963" cy="3952196"/>
          </a:xfrm>
          <a:prstGeom prst="rect">
            <a:avLst/>
          </a:prstGeom>
        </p:spPr>
      </p:pic>
      <p:sp>
        <p:nvSpPr>
          <p:cNvPr id="7" name="TextBox 6">
            <a:extLst>
              <a:ext uri="{FF2B5EF4-FFF2-40B4-BE49-F238E27FC236}">
                <a16:creationId xmlns:a16="http://schemas.microsoft.com/office/drawing/2014/main" id="{CBAF0135-7903-AB6D-048F-047D1F650A12}"/>
              </a:ext>
            </a:extLst>
          </p:cNvPr>
          <p:cNvSpPr txBox="1"/>
          <p:nvPr/>
        </p:nvSpPr>
        <p:spPr>
          <a:xfrm>
            <a:off x="7511528" y="6017483"/>
            <a:ext cx="3600226" cy="276999"/>
          </a:xfrm>
          <a:prstGeom prst="rect">
            <a:avLst/>
          </a:prstGeom>
          <a:noFill/>
        </p:spPr>
        <p:txBody>
          <a:bodyPr wrap="square" rtlCol="0">
            <a:spAutoFit/>
          </a:bodyPr>
          <a:lstStyle/>
          <a:p>
            <a:r>
              <a:rPr lang="en-GB" sz="1200" i="1" dirty="0"/>
              <a:t>Figure 7. Sample of Cause and Effect Diagram</a:t>
            </a:r>
          </a:p>
        </p:txBody>
      </p:sp>
      <p:pic>
        <p:nvPicPr>
          <p:cNvPr id="21" name="Audio 20">
            <a:hlinkClick r:id="" action="ppaction://media"/>
            <a:extLst>
              <a:ext uri="{FF2B5EF4-FFF2-40B4-BE49-F238E27FC236}">
                <a16:creationId xmlns:a16="http://schemas.microsoft.com/office/drawing/2014/main" id="{A2F5AE56-FE7D-BF49-08DD-7B286B47C87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6492119"/>
      </p:ext>
    </p:extLst>
  </p:cSld>
  <p:clrMapOvr>
    <a:masterClrMapping/>
  </p:clrMapOvr>
  <mc:AlternateContent xmlns:mc="http://schemas.openxmlformats.org/markup-compatibility/2006" xmlns:p14="http://schemas.microsoft.com/office/powerpoint/2010/main">
    <mc:Choice Requires="p14">
      <p:transition spd="slow" p14:dur="2000" advTm="79295"/>
    </mc:Choice>
    <mc:Fallback xmlns="">
      <p:transition spd="slow" advTm="7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complex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15</a:t>
            </a:fld>
            <a:endParaRPr lang="en-US" dirty="0"/>
          </a:p>
        </p:txBody>
      </p:sp>
      <p:sp>
        <p:nvSpPr>
          <p:cNvPr id="7" name="TextBox 6">
            <a:extLst>
              <a:ext uri="{FF2B5EF4-FFF2-40B4-BE49-F238E27FC236}">
                <a16:creationId xmlns:a16="http://schemas.microsoft.com/office/drawing/2014/main" id="{CBAF0135-7903-AB6D-048F-047D1F650A12}"/>
              </a:ext>
            </a:extLst>
          </p:cNvPr>
          <p:cNvSpPr txBox="1"/>
          <p:nvPr/>
        </p:nvSpPr>
        <p:spPr>
          <a:xfrm>
            <a:off x="7974107" y="4492071"/>
            <a:ext cx="3600226" cy="276999"/>
          </a:xfrm>
          <a:prstGeom prst="rect">
            <a:avLst/>
          </a:prstGeom>
          <a:noFill/>
        </p:spPr>
        <p:txBody>
          <a:bodyPr wrap="square" rtlCol="0">
            <a:spAutoFit/>
          </a:bodyPr>
          <a:lstStyle/>
          <a:p>
            <a:r>
              <a:rPr lang="en-GB" sz="1200" i="1" dirty="0"/>
              <a:t>Figure 8. Sample of Cause and Effect Diagram</a:t>
            </a:r>
          </a:p>
        </p:txBody>
      </p:sp>
      <p:sp>
        <p:nvSpPr>
          <p:cNvPr id="4" name="TextBox 3">
            <a:extLst>
              <a:ext uri="{FF2B5EF4-FFF2-40B4-BE49-F238E27FC236}">
                <a16:creationId xmlns:a16="http://schemas.microsoft.com/office/drawing/2014/main" id="{082CCE2B-8657-BC9E-4982-02D8523144B8}"/>
              </a:ext>
            </a:extLst>
          </p:cNvPr>
          <p:cNvSpPr txBox="1"/>
          <p:nvPr/>
        </p:nvSpPr>
        <p:spPr>
          <a:xfrm>
            <a:off x="697453" y="2737745"/>
            <a:ext cx="6096896" cy="2031325"/>
          </a:xfrm>
          <a:prstGeom prst="rect">
            <a:avLst/>
          </a:prstGeom>
          <a:noFill/>
        </p:spPr>
        <p:txBody>
          <a:bodyPr wrap="square">
            <a:spAutoFit/>
          </a:bodyPr>
          <a:lstStyle/>
          <a:p>
            <a:r>
              <a:rPr lang="en-GB" dirty="0"/>
              <a:t>Consider the P&amp;ID shown in figure 1, which is a very small part taken from a much larger plant. The following instruments are identified: </a:t>
            </a:r>
          </a:p>
          <a:p>
            <a:endParaRPr lang="en-GB" dirty="0"/>
          </a:p>
          <a:p>
            <a:r>
              <a:rPr lang="en-GB" dirty="0"/>
              <a:t>• Two high level alarms – “ZEH-59010” and “ZLH-59010”; </a:t>
            </a:r>
          </a:p>
          <a:p>
            <a:r>
              <a:rPr lang="en-GB" dirty="0"/>
              <a:t>• Two low level alarms – “ZEL-59010” and “ZLL-59010”; </a:t>
            </a:r>
          </a:p>
          <a:p>
            <a:r>
              <a:rPr lang="en-GB" dirty="0"/>
              <a:t>• one control valve – “FCV-59010”. </a:t>
            </a:r>
          </a:p>
        </p:txBody>
      </p:sp>
      <p:sp>
        <p:nvSpPr>
          <p:cNvPr id="6" name="TextBox 5">
            <a:extLst>
              <a:ext uri="{FF2B5EF4-FFF2-40B4-BE49-F238E27FC236}">
                <a16:creationId xmlns:a16="http://schemas.microsoft.com/office/drawing/2014/main" id="{605D38A4-011A-809D-1ED0-8A65E37CDA4A}"/>
              </a:ext>
            </a:extLst>
          </p:cNvPr>
          <p:cNvSpPr txBox="1"/>
          <p:nvPr/>
        </p:nvSpPr>
        <p:spPr>
          <a:xfrm>
            <a:off x="815114" y="2097977"/>
            <a:ext cx="1953858" cy="400110"/>
          </a:xfrm>
          <a:prstGeom prst="rect">
            <a:avLst/>
          </a:prstGeom>
          <a:noFill/>
        </p:spPr>
        <p:txBody>
          <a:bodyPr wrap="square" rtlCol="0">
            <a:spAutoFit/>
          </a:bodyPr>
          <a:lstStyle/>
          <a:p>
            <a:r>
              <a:rPr lang="en-GB" sz="2000" b="1" dirty="0"/>
              <a:t>Example</a:t>
            </a:r>
          </a:p>
        </p:txBody>
      </p:sp>
      <p:pic>
        <p:nvPicPr>
          <p:cNvPr id="10" name="Picture 9">
            <a:extLst>
              <a:ext uri="{FF2B5EF4-FFF2-40B4-BE49-F238E27FC236}">
                <a16:creationId xmlns:a16="http://schemas.microsoft.com/office/drawing/2014/main" id="{EEA426D5-3CE8-5421-95D4-8B3DFD1159B0}"/>
              </a:ext>
            </a:extLst>
          </p:cNvPr>
          <p:cNvPicPr>
            <a:picLocks noChangeAspect="1"/>
          </p:cNvPicPr>
          <p:nvPr/>
        </p:nvPicPr>
        <p:blipFill>
          <a:blip r:embed="rId4"/>
          <a:stretch>
            <a:fillRect/>
          </a:stretch>
        </p:blipFill>
        <p:spPr>
          <a:xfrm>
            <a:off x="6864274" y="2417405"/>
            <a:ext cx="5112404" cy="1706697"/>
          </a:xfrm>
          <a:prstGeom prst="rect">
            <a:avLst/>
          </a:prstGeom>
        </p:spPr>
      </p:pic>
      <p:pic>
        <p:nvPicPr>
          <p:cNvPr id="20" name="Audio 19">
            <a:hlinkClick r:id="" action="ppaction://media"/>
            <a:extLst>
              <a:ext uri="{FF2B5EF4-FFF2-40B4-BE49-F238E27FC236}">
                <a16:creationId xmlns:a16="http://schemas.microsoft.com/office/drawing/2014/main" id="{0426B687-4F50-2CAC-6569-4AD080ABDD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541958"/>
      </p:ext>
    </p:extLst>
  </p:cSld>
  <p:clrMapOvr>
    <a:masterClrMapping/>
  </p:clrMapOvr>
  <mc:AlternateContent xmlns:mc="http://schemas.openxmlformats.org/markup-compatibility/2006" xmlns:p14="http://schemas.microsoft.com/office/powerpoint/2010/main">
    <mc:Choice Requires="p14">
      <p:transition spd="slow" p14:dur="2000" advTm="29251"/>
    </mc:Choice>
    <mc:Fallback xmlns="">
      <p:transition spd="slow" advTm="2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complex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16</a:t>
            </a:fld>
            <a:endParaRPr lang="en-US" dirty="0"/>
          </a:p>
        </p:txBody>
      </p:sp>
      <p:sp>
        <p:nvSpPr>
          <p:cNvPr id="7" name="TextBox 6">
            <a:extLst>
              <a:ext uri="{FF2B5EF4-FFF2-40B4-BE49-F238E27FC236}">
                <a16:creationId xmlns:a16="http://schemas.microsoft.com/office/drawing/2014/main" id="{CBAF0135-7903-AB6D-048F-047D1F650A12}"/>
              </a:ext>
            </a:extLst>
          </p:cNvPr>
          <p:cNvSpPr txBox="1"/>
          <p:nvPr/>
        </p:nvSpPr>
        <p:spPr>
          <a:xfrm>
            <a:off x="7974107" y="4492071"/>
            <a:ext cx="3600226" cy="276999"/>
          </a:xfrm>
          <a:prstGeom prst="rect">
            <a:avLst/>
          </a:prstGeom>
          <a:noFill/>
        </p:spPr>
        <p:txBody>
          <a:bodyPr wrap="square" rtlCol="0">
            <a:spAutoFit/>
          </a:bodyPr>
          <a:lstStyle/>
          <a:p>
            <a:r>
              <a:rPr lang="en-GB" sz="1200" i="1" dirty="0"/>
              <a:t>Figure 8. Sample of Cause and Effect Diagram</a:t>
            </a:r>
          </a:p>
        </p:txBody>
      </p:sp>
      <p:pic>
        <p:nvPicPr>
          <p:cNvPr id="10" name="Picture 9">
            <a:extLst>
              <a:ext uri="{FF2B5EF4-FFF2-40B4-BE49-F238E27FC236}">
                <a16:creationId xmlns:a16="http://schemas.microsoft.com/office/drawing/2014/main" id="{EEA426D5-3CE8-5421-95D4-8B3DFD1159B0}"/>
              </a:ext>
            </a:extLst>
          </p:cNvPr>
          <p:cNvPicPr>
            <a:picLocks noChangeAspect="1"/>
          </p:cNvPicPr>
          <p:nvPr/>
        </p:nvPicPr>
        <p:blipFill>
          <a:blip r:embed="rId4"/>
          <a:stretch>
            <a:fillRect/>
          </a:stretch>
        </p:blipFill>
        <p:spPr>
          <a:xfrm>
            <a:off x="6964316" y="2365929"/>
            <a:ext cx="5112404" cy="1706697"/>
          </a:xfrm>
          <a:prstGeom prst="rect">
            <a:avLst/>
          </a:prstGeom>
        </p:spPr>
      </p:pic>
      <p:sp>
        <p:nvSpPr>
          <p:cNvPr id="3" name="TextBox 2">
            <a:extLst>
              <a:ext uri="{FF2B5EF4-FFF2-40B4-BE49-F238E27FC236}">
                <a16:creationId xmlns:a16="http://schemas.microsoft.com/office/drawing/2014/main" id="{CDC71C60-F40D-DC3D-50A9-4A6F1862628F}"/>
              </a:ext>
            </a:extLst>
          </p:cNvPr>
          <p:cNvSpPr txBox="1"/>
          <p:nvPr/>
        </p:nvSpPr>
        <p:spPr>
          <a:xfrm>
            <a:off x="324606" y="2423350"/>
            <a:ext cx="6639710" cy="1707455"/>
          </a:xfrm>
          <a:prstGeom prst="rect">
            <a:avLst/>
          </a:prstGeom>
          <a:solidFill>
            <a:schemeClr val="bg1"/>
          </a:solidFill>
        </p:spPr>
        <p:txBody>
          <a:bodyPr wrap="square">
            <a:spAutoFit/>
          </a:bodyPr>
          <a:lstStyle/>
          <a:p>
            <a:pPr>
              <a:lnSpc>
                <a:spcPct val="150000"/>
              </a:lnSpc>
            </a:pPr>
            <a:r>
              <a:rPr lang="en-GB" dirty="0"/>
              <a:t>Figure 8 shows that process component has four instrument devices attached to it .If any of the two high level alarms goes off then the input control valve FCV-59010 will be closed. If the two low level alarms goes off then the valve will be opened. </a:t>
            </a:r>
          </a:p>
        </p:txBody>
      </p:sp>
      <p:pic>
        <p:nvPicPr>
          <p:cNvPr id="20" name="Audio 19">
            <a:hlinkClick r:id="" action="ppaction://media"/>
            <a:extLst>
              <a:ext uri="{FF2B5EF4-FFF2-40B4-BE49-F238E27FC236}">
                <a16:creationId xmlns:a16="http://schemas.microsoft.com/office/drawing/2014/main" id="{EF23E62B-0D21-C8E0-3D40-9FDCF553E4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6197379"/>
      </p:ext>
    </p:extLst>
  </p:cSld>
  <p:clrMapOvr>
    <a:masterClrMapping/>
  </p:clrMapOvr>
  <mc:AlternateContent xmlns:mc="http://schemas.openxmlformats.org/markup-compatibility/2006" xmlns:p14="http://schemas.microsoft.com/office/powerpoint/2010/main">
    <mc:Choice Requires="p14">
      <p:transition spd="slow" p14:dur="2000" advTm="30605"/>
    </mc:Choice>
    <mc:Fallback xmlns="">
      <p:transition spd="slow" advTm="3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complex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17</a:t>
            </a:fld>
            <a:endParaRPr lang="en-US" dirty="0"/>
          </a:p>
        </p:txBody>
      </p:sp>
      <p:sp>
        <p:nvSpPr>
          <p:cNvPr id="7" name="TextBox 6">
            <a:extLst>
              <a:ext uri="{FF2B5EF4-FFF2-40B4-BE49-F238E27FC236}">
                <a16:creationId xmlns:a16="http://schemas.microsoft.com/office/drawing/2014/main" id="{CBAF0135-7903-AB6D-048F-047D1F650A12}"/>
              </a:ext>
            </a:extLst>
          </p:cNvPr>
          <p:cNvSpPr txBox="1"/>
          <p:nvPr/>
        </p:nvSpPr>
        <p:spPr>
          <a:xfrm>
            <a:off x="3515063" y="5600109"/>
            <a:ext cx="3600226" cy="276999"/>
          </a:xfrm>
          <a:prstGeom prst="rect">
            <a:avLst/>
          </a:prstGeom>
          <a:noFill/>
        </p:spPr>
        <p:txBody>
          <a:bodyPr wrap="square" rtlCol="0">
            <a:spAutoFit/>
          </a:bodyPr>
          <a:lstStyle/>
          <a:p>
            <a:r>
              <a:rPr lang="en-GB" sz="1200" i="1" dirty="0"/>
              <a:t>Figure 9. Cause and Effect Diagram</a:t>
            </a:r>
          </a:p>
        </p:txBody>
      </p:sp>
      <p:pic>
        <p:nvPicPr>
          <p:cNvPr id="5" name="Picture 4">
            <a:extLst>
              <a:ext uri="{FF2B5EF4-FFF2-40B4-BE49-F238E27FC236}">
                <a16:creationId xmlns:a16="http://schemas.microsoft.com/office/drawing/2014/main" id="{DF3309A7-B82A-334B-8674-A3F0548569A6}"/>
              </a:ext>
            </a:extLst>
          </p:cNvPr>
          <p:cNvPicPr>
            <a:picLocks noChangeAspect="1"/>
          </p:cNvPicPr>
          <p:nvPr/>
        </p:nvPicPr>
        <p:blipFill>
          <a:blip r:embed="rId4"/>
          <a:stretch>
            <a:fillRect/>
          </a:stretch>
        </p:blipFill>
        <p:spPr>
          <a:xfrm>
            <a:off x="873086" y="1694890"/>
            <a:ext cx="9172575" cy="3790950"/>
          </a:xfrm>
          <a:prstGeom prst="rect">
            <a:avLst/>
          </a:prstGeom>
        </p:spPr>
      </p:pic>
      <p:pic>
        <p:nvPicPr>
          <p:cNvPr id="17" name="Audio 16">
            <a:hlinkClick r:id="" action="ppaction://media"/>
            <a:extLst>
              <a:ext uri="{FF2B5EF4-FFF2-40B4-BE49-F238E27FC236}">
                <a16:creationId xmlns:a16="http://schemas.microsoft.com/office/drawing/2014/main" id="{99AA93CE-1EA0-732B-B635-5552B78048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527636"/>
      </p:ext>
    </p:extLst>
  </p:cSld>
  <p:clrMapOvr>
    <a:masterClrMapping/>
  </p:clrMapOvr>
  <mc:AlternateContent xmlns:mc="http://schemas.openxmlformats.org/markup-compatibility/2006" xmlns:p14="http://schemas.microsoft.com/office/powerpoint/2010/main">
    <mc:Choice Requires="p14">
      <p:transition spd="slow" p14:dur="2000" advTm="49682"/>
    </mc:Choice>
    <mc:Fallback xmlns="">
      <p:transition spd="slow" advTm="4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1524735"/>
          </a:xfrm>
        </p:spPr>
        <p:txBody>
          <a:bodyPr/>
          <a:lstStyle/>
          <a:p>
            <a:r>
              <a:rPr lang="en-US" dirty="0"/>
              <a:t>THANK YOU</a:t>
            </a:r>
          </a:p>
        </p:txBody>
      </p:sp>
    </p:spTree>
    <p:extLst>
      <p:ext uri="{BB962C8B-B14F-4D97-AF65-F5344CB8AC3E}">
        <p14:creationId xmlns:p14="http://schemas.microsoft.com/office/powerpoint/2010/main" val="196978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838199" y="1918005"/>
            <a:ext cx="7685902" cy="559435"/>
          </a:xfrm>
        </p:spPr>
        <p:txBody>
          <a:bodyPr/>
          <a:lstStyle/>
          <a:p>
            <a:r>
              <a:rPr lang="en-US" b="1" dirty="0"/>
              <a:t>Content</a:t>
            </a:r>
          </a:p>
        </p:txBody>
      </p:sp>
      <p:sp>
        <p:nvSpPr>
          <p:cNvPr id="3" name="TextBox 2">
            <a:extLst>
              <a:ext uri="{FF2B5EF4-FFF2-40B4-BE49-F238E27FC236}">
                <a16:creationId xmlns:a16="http://schemas.microsoft.com/office/drawing/2014/main" id="{351ADCA9-E026-C279-1A0D-3826749EB05C}"/>
              </a:ext>
            </a:extLst>
          </p:cNvPr>
          <p:cNvSpPr txBox="1"/>
          <p:nvPr/>
        </p:nvSpPr>
        <p:spPr>
          <a:xfrm>
            <a:off x="838199" y="2579637"/>
            <a:ext cx="10515601" cy="304698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GB" sz="3200" dirty="0"/>
              <a:t>Introduction</a:t>
            </a:r>
          </a:p>
          <a:p>
            <a:pPr marL="457200" indent="-457200">
              <a:buFont typeface="Arial" panose="020B0604020202020204" pitchFamily="34" charset="0"/>
              <a:buChar char="•"/>
            </a:pPr>
            <a:r>
              <a:rPr lang="en-GB" sz="3200" dirty="0"/>
              <a:t>Advantages of pneumatic control components </a:t>
            </a:r>
          </a:p>
          <a:p>
            <a:pPr marL="457200" indent="-457200">
              <a:buFont typeface="Arial" panose="020B0604020202020204" pitchFamily="34" charset="0"/>
              <a:buChar char="•"/>
            </a:pPr>
            <a:r>
              <a:rPr lang="en-GB" sz="3200" dirty="0"/>
              <a:t>Basic logic control component (OR / AND valves)</a:t>
            </a:r>
          </a:p>
          <a:p>
            <a:pPr marL="457200" indent="-457200">
              <a:buFont typeface="Arial" panose="020B0604020202020204" pitchFamily="34" charset="0"/>
              <a:buChar char="•"/>
            </a:pPr>
            <a:r>
              <a:rPr lang="en-GB" sz="3200" dirty="0"/>
              <a:t>Cause and effect concept  </a:t>
            </a:r>
          </a:p>
          <a:p>
            <a:pPr marL="457200" indent="-457200">
              <a:buFont typeface="Arial" panose="020B0604020202020204" pitchFamily="34" charset="0"/>
              <a:buChar char="•"/>
            </a:pPr>
            <a:r>
              <a:rPr lang="en-GB" sz="3200" dirty="0"/>
              <a:t>Complex logic control circuits</a:t>
            </a:r>
          </a:p>
          <a:p>
            <a:endParaRPr lang="en-GB" sz="3200" dirty="0"/>
          </a:p>
        </p:txBody>
      </p:sp>
      <p:pic>
        <p:nvPicPr>
          <p:cNvPr id="25" name="Audio 24">
            <a:hlinkClick r:id="" action="ppaction://media"/>
            <a:extLst>
              <a:ext uri="{FF2B5EF4-FFF2-40B4-BE49-F238E27FC236}">
                <a16:creationId xmlns:a16="http://schemas.microsoft.com/office/drawing/2014/main" id="{E3A2FA3D-0F9B-3D12-CFB1-01E1EDD01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2861620"/>
      </p:ext>
    </p:extLst>
  </p:cSld>
  <p:clrMapOvr>
    <a:masterClrMapping/>
  </p:clrMapOvr>
  <mc:AlternateContent xmlns:mc="http://schemas.openxmlformats.org/markup-compatibility/2006" xmlns:p14="http://schemas.microsoft.com/office/powerpoint/2010/main">
    <mc:Choice Requires="p14">
      <p:transition spd="slow" p14:dur="2000" advTm="38288"/>
    </mc:Choice>
    <mc:Fallback xmlns="">
      <p:transition spd="slow" advTm="3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6567808" cy="467809"/>
          </a:xfrm>
        </p:spPr>
        <p:txBody>
          <a:bodyPr>
            <a:normAutofit fontScale="90000"/>
          </a:bodyPr>
          <a:lstStyle/>
          <a:p>
            <a:pPr algn="l"/>
            <a:r>
              <a:rPr lang="en-GB" sz="2800" dirty="0"/>
              <a:t>introduction</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dirty="0"/>
          </a:p>
        </p:txBody>
      </p:sp>
      <p:sp>
        <p:nvSpPr>
          <p:cNvPr id="5" name="TextBox 4">
            <a:extLst>
              <a:ext uri="{FF2B5EF4-FFF2-40B4-BE49-F238E27FC236}">
                <a16:creationId xmlns:a16="http://schemas.microsoft.com/office/drawing/2014/main" id="{347091E3-C921-B955-5FEB-1A9E70671DAA}"/>
              </a:ext>
            </a:extLst>
          </p:cNvPr>
          <p:cNvSpPr txBox="1"/>
          <p:nvPr/>
        </p:nvSpPr>
        <p:spPr>
          <a:xfrm>
            <a:off x="1324984" y="3254487"/>
            <a:ext cx="9542032" cy="2031325"/>
          </a:xfrm>
          <a:prstGeom prst="rect">
            <a:avLst/>
          </a:prstGeom>
          <a:noFill/>
        </p:spPr>
        <p:txBody>
          <a:bodyPr wrap="square">
            <a:spAutoFit/>
          </a:bodyPr>
          <a:lstStyle/>
          <a:p>
            <a:r>
              <a:rPr lang="en-GB"/>
              <a:t>Automated machines often mix pneumatic actuation (cylinders, air motors, blowers, suction cups, etc.) and electrical actuation (motors, heat resistors, electro-magnets, etc.).</a:t>
            </a:r>
          </a:p>
          <a:p>
            <a:r>
              <a:rPr lang="en-GB"/>
              <a:t>In choosing control hardware, the designer should seek to maximize overall system uniformity.</a:t>
            </a:r>
          </a:p>
          <a:p>
            <a:r>
              <a:rPr lang="en-GB"/>
              <a:t>Therefore:</a:t>
            </a:r>
          </a:p>
          <a:p>
            <a:endParaRPr lang="en-GB"/>
          </a:p>
          <a:p>
            <a:pPr marL="285750" indent="-285750">
              <a:buFont typeface="Arial" panose="020B0604020202020204" pitchFamily="34" charset="0"/>
              <a:buChar char="•"/>
            </a:pPr>
            <a:r>
              <a:rPr lang="en-GB"/>
              <a:t>Pneumatic controls should be used when the majority of actuators are pneumatic.</a:t>
            </a:r>
          </a:p>
          <a:p>
            <a:pPr marL="285750" indent="-285750">
              <a:buFont typeface="Arial" panose="020B0604020202020204" pitchFamily="34" charset="0"/>
              <a:buChar char="•"/>
            </a:pPr>
            <a:r>
              <a:rPr lang="en-GB"/>
              <a:t>Electrical controls should be used when the majority of actuators are electrical.</a:t>
            </a:r>
            <a:endParaRPr lang="en-GB" dirty="0"/>
          </a:p>
        </p:txBody>
      </p:sp>
      <p:pic>
        <p:nvPicPr>
          <p:cNvPr id="7" name="Audio 6">
            <a:hlinkClick r:id="" action="ppaction://media"/>
            <a:extLst>
              <a:ext uri="{FF2B5EF4-FFF2-40B4-BE49-F238E27FC236}">
                <a16:creationId xmlns:a16="http://schemas.microsoft.com/office/drawing/2014/main" id="{0E44BEF2-9E62-6E5D-4B54-D9B33FB0CC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
        <p:nvSpPr>
          <p:cNvPr id="22" name="TextBox 21">
            <a:extLst>
              <a:ext uri="{FF2B5EF4-FFF2-40B4-BE49-F238E27FC236}">
                <a16:creationId xmlns:a16="http://schemas.microsoft.com/office/drawing/2014/main" id="{1AAFB8C5-D7BB-4FF6-83E9-D71FD37A32BA}"/>
              </a:ext>
            </a:extLst>
          </p:cNvPr>
          <p:cNvSpPr txBox="1"/>
          <p:nvPr/>
        </p:nvSpPr>
        <p:spPr>
          <a:xfrm>
            <a:off x="1324984" y="1572189"/>
            <a:ext cx="9495416" cy="1200329"/>
          </a:xfrm>
          <a:prstGeom prst="rect">
            <a:avLst/>
          </a:prstGeom>
          <a:noFill/>
        </p:spPr>
        <p:txBody>
          <a:bodyPr wrap="square">
            <a:spAutoFit/>
          </a:bodyPr>
          <a:lstStyle/>
          <a:p>
            <a:pPr algn="just"/>
            <a:r>
              <a:rPr lang="en-GB" b="0" i="0" dirty="0">
                <a:solidFill>
                  <a:srgbClr val="333333"/>
                </a:solidFill>
                <a:effectLst/>
                <a:latin typeface="Open Sans" panose="020B0606030504020204" pitchFamily="34" charset="0"/>
              </a:rPr>
              <a:t>Because of the advantages of non-pollution, low-cost, high reliability, and long life of pneumatic system, it is widely used in machinery, automatic control and other fields. At present, the common control methods of pneumatic control system are PLC control, single chip microcomputer control, electrical control and full pneumatic control.</a:t>
            </a:r>
            <a:endParaRPr lang="en-GB" dirty="0"/>
          </a:p>
        </p:txBody>
      </p:sp>
    </p:spTree>
    <p:extLst>
      <p:ext uri="{BB962C8B-B14F-4D97-AF65-F5344CB8AC3E}">
        <p14:creationId xmlns:p14="http://schemas.microsoft.com/office/powerpoint/2010/main" val="1073598021"/>
      </p:ext>
    </p:extLst>
  </p:cSld>
  <p:clrMapOvr>
    <a:masterClrMapping/>
  </p:clrMapOvr>
  <mc:AlternateContent xmlns:mc="http://schemas.openxmlformats.org/markup-compatibility/2006">
    <mc:Choice xmlns:p14="http://schemas.microsoft.com/office/powerpoint/2010/main" Requires="p14">
      <p:transition spd="slow" p14:dur="2000" advTm="78259"/>
    </mc:Choice>
    <mc:Fallback>
      <p:transition spd="slow" advTm="78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9619020" cy="467809"/>
          </a:xfrm>
        </p:spPr>
        <p:txBody>
          <a:bodyPr>
            <a:normAutofit fontScale="90000"/>
          </a:bodyPr>
          <a:lstStyle/>
          <a:p>
            <a:pPr algn="l"/>
            <a:r>
              <a:rPr lang="en-GB" sz="2800" dirty="0"/>
              <a:t>Advantages of pneumatic control components </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a:t>
            </a:fld>
            <a:endParaRPr lang="en-US" dirty="0"/>
          </a:p>
        </p:txBody>
      </p:sp>
      <p:sp>
        <p:nvSpPr>
          <p:cNvPr id="4" name="TextBox 3">
            <a:extLst>
              <a:ext uri="{FF2B5EF4-FFF2-40B4-BE49-F238E27FC236}">
                <a16:creationId xmlns:a16="http://schemas.microsoft.com/office/drawing/2014/main" id="{F4E18B0C-277E-96D9-7CAE-B26F038ADF1C}"/>
              </a:ext>
            </a:extLst>
          </p:cNvPr>
          <p:cNvSpPr txBox="1"/>
          <p:nvPr/>
        </p:nvSpPr>
        <p:spPr>
          <a:xfrm>
            <a:off x="954613" y="1672046"/>
            <a:ext cx="10282774" cy="3693319"/>
          </a:xfrm>
          <a:prstGeom prst="rect">
            <a:avLst/>
          </a:prstGeom>
          <a:noFill/>
        </p:spPr>
        <p:txBody>
          <a:bodyPr wrap="square">
            <a:spAutoFit/>
          </a:bodyPr>
          <a:lstStyle/>
          <a:p>
            <a:r>
              <a:rPr lang="en-GB" dirty="0"/>
              <a:t>Total Pneumatic control systems have a number of advantages over electropneumatic actuation. Among these are:</a:t>
            </a:r>
          </a:p>
          <a:p>
            <a:endParaRPr lang="en-GB" dirty="0"/>
          </a:p>
          <a:p>
            <a:pPr marL="285750" indent="-285750">
              <a:buFont typeface="Arial" panose="020B0604020202020204" pitchFamily="34" charset="0"/>
              <a:buChar char="•"/>
            </a:pPr>
            <a:r>
              <a:rPr lang="en-GB" dirty="0"/>
              <a:t>System Uniformity</a:t>
            </a:r>
          </a:p>
          <a:p>
            <a:pPr marL="285750" indent="-285750">
              <a:buFont typeface="Arial" panose="020B0604020202020204" pitchFamily="34" charset="0"/>
              <a:buChar char="•"/>
            </a:pPr>
            <a:r>
              <a:rPr lang="en-GB" dirty="0"/>
              <a:t>Hardware Uniformity</a:t>
            </a:r>
          </a:p>
          <a:p>
            <a:pPr marL="285750" indent="-285750">
              <a:buFont typeface="Arial" panose="020B0604020202020204" pitchFamily="34" charset="0"/>
              <a:buChar char="•"/>
            </a:pPr>
            <a:r>
              <a:rPr lang="en-GB" dirty="0"/>
              <a:t>Use in Wet Environments:</a:t>
            </a:r>
          </a:p>
          <a:p>
            <a:pPr marL="285750" indent="-285750">
              <a:buFont typeface="Arial" panose="020B0604020202020204" pitchFamily="34" charset="0"/>
              <a:buChar char="•"/>
            </a:pPr>
            <a:r>
              <a:rPr lang="en-GB" dirty="0"/>
              <a:t>Use in Explosive Environments:</a:t>
            </a:r>
          </a:p>
          <a:p>
            <a:pPr marL="285750" indent="-285750">
              <a:buFont typeface="Arial" panose="020B0604020202020204" pitchFamily="34" charset="0"/>
              <a:buChar char="•"/>
            </a:pPr>
            <a:r>
              <a:rPr lang="en-GB" dirty="0"/>
              <a:t>Elimination of Solenoid Valves</a:t>
            </a:r>
          </a:p>
          <a:p>
            <a:pPr marL="285750" indent="-285750">
              <a:buFont typeface="Arial" panose="020B0604020202020204" pitchFamily="34" charset="0"/>
              <a:buChar char="•"/>
            </a:pPr>
            <a:r>
              <a:rPr lang="en-GB" dirty="0"/>
              <a:t>Elimination of Electric signal</a:t>
            </a:r>
          </a:p>
          <a:p>
            <a:pPr marL="285750" indent="-285750">
              <a:buFont typeface="Arial" panose="020B0604020202020204" pitchFamily="34" charset="0"/>
              <a:buChar char="•"/>
            </a:pPr>
            <a:r>
              <a:rPr lang="en-GB" dirty="0"/>
              <a:t>Increased Safety</a:t>
            </a:r>
          </a:p>
          <a:p>
            <a:pPr marL="285750" indent="-285750">
              <a:buFont typeface="Arial" panose="020B0604020202020204" pitchFamily="34" charset="0"/>
              <a:buChar char="•"/>
            </a:pPr>
            <a:r>
              <a:rPr lang="en-GB" dirty="0"/>
              <a:t>Longer Life and Increased Reliability</a:t>
            </a:r>
          </a:p>
          <a:p>
            <a:pPr marL="285750" indent="-285750">
              <a:buFont typeface="Arial" panose="020B0604020202020204" pitchFamily="34" charset="0"/>
              <a:buChar char="•"/>
            </a:pPr>
            <a:r>
              <a:rPr lang="en-GB" dirty="0"/>
              <a:t>Faster Response Times</a:t>
            </a:r>
          </a:p>
          <a:p>
            <a:pPr marL="285750" indent="-285750">
              <a:buFont typeface="Arial" panose="020B0604020202020204" pitchFamily="34" charset="0"/>
              <a:buChar char="•"/>
            </a:pPr>
            <a:r>
              <a:rPr lang="en-GB" dirty="0"/>
              <a:t>Reduced Overall Costs</a:t>
            </a:r>
          </a:p>
        </p:txBody>
      </p:sp>
      <p:pic>
        <p:nvPicPr>
          <p:cNvPr id="7" name="Audio 6">
            <a:hlinkClick r:id="" action="ppaction://media"/>
            <a:extLst>
              <a:ext uri="{FF2B5EF4-FFF2-40B4-BE49-F238E27FC236}">
                <a16:creationId xmlns:a16="http://schemas.microsoft.com/office/drawing/2014/main" id="{2ED339E4-A8FC-EA9E-3BC6-C0788D68AA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8013249"/>
      </p:ext>
    </p:extLst>
  </p:cSld>
  <p:clrMapOvr>
    <a:masterClrMapping/>
  </p:clrMapOvr>
  <mc:AlternateContent xmlns:mc="http://schemas.openxmlformats.org/markup-compatibility/2006" xmlns:p14="http://schemas.microsoft.com/office/powerpoint/2010/main">
    <mc:Choice Requires="p14">
      <p:transition spd="slow" p14:dur="2000" advTm="74919"/>
    </mc:Choice>
    <mc:Fallback xmlns="">
      <p:transition spd="slow" advTm="7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a:t>
            </a:fld>
            <a:endParaRPr lang="en-US" dirty="0"/>
          </a:p>
        </p:txBody>
      </p:sp>
      <p:sp>
        <p:nvSpPr>
          <p:cNvPr id="7" name="TextBox 6">
            <a:extLst>
              <a:ext uri="{FF2B5EF4-FFF2-40B4-BE49-F238E27FC236}">
                <a16:creationId xmlns:a16="http://schemas.microsoft.com/office/drawing/2014/main" id="{0A23CFC3-010D-D925-0DF7-D94FADE3B118}"/>
              </a:ext>
            </a:extLst>
          </p:cNvPr>
          <p:cNvSpPr txBox="1"/>
          <p:nvPr/>
        </p:nvSpPr>
        <p:spPr>
          <a:xfrm>
            <a:off x="1086259" y="1651661"/>
            <a:ext cx="7390768" cy="1754326"/>
          </a:xfrm>
          <a:prstGeom prst="rect">
            <a:avLst/>
          </a:prstGeom>
          <a:noFill/>
        </p:spPr>
        <p:txBody>
          <a:bodyPr wrap="square">
            <a:spAutoFit/>
          </a:bodyPr>
          <a:lstStyle/>
          <a:p>
            <a:pPr algn="just"/>
            <a:r>
              <a:rPr lang="en-GB" dirty="0"/>
              <a:t>Certain pneumatic systems, the supply of compressed air to a subsystem must be from more than one source to meet system requirements. In some systems an emergency system is provided as a source of pressure in the event of normal system failure. The main purpose of the shuttle valve is to accept the pneumatic signals from two different locations. It is small and simple; yet, it is a very important component </a:t>
            </a:r>
          </a:p>
        </p:txBody>
      </p:sp>
      <p:sp>
        <p:nvSpPr>
          <p:cNvPr id="9" name="TextBox 8">
            <a:extLst>
              <a:ext uri="{FF2B5EF4-FFF2-40B4-BE49-F238E27FC236}">
                <a16:creationId xmlns:a16="http://schemas.microsoft.com/office/drawing/2014/main" id="{4DE49C33-2F13-477F-87FA-9B6AAFFC2738}"/>
              </a:ext>
            </a:extLst>
          </p:cNvPr>
          <p:cNvSpPr txBox="1"/>
          <p:nvPr/>
        </p:nvSpPr>
        <p:spPr>
          <a:xfrm>
            <a:off x="1086259" y="3848548"/>
            <a:ext cx="6976598" cy="1754326"/>
          </a:xfrm>
          <a:prstGeom prst="rect">
            <a:avLst/>
          </a:prstGeom>
          <a:noFill/>
        </p:spPr>
        <p:txBody>
          <a:bodyPr wrap="square">
            <a:spAutoFit/>
          </a:bodyPr>
          <a:lstStyle/>
          <a:p>
            <a:pPr algn="just"/>
            <a:r>
              <a:rPr lang="en-GB" dirty="0"/>
              <a:t>A shuttle valve is a type of valve which allows fluid to flow through it from one of two sources. Generally a shuttle valve is used in pneumatic systems, although sometimes it might be found in hydraulic systems. </a:t>
            </a:r>
          </a:p>
          <a:p>
            <a:r>
              <a:rPr lang="en-GB" dirty="0"/>
              <a:t>Figure (1) shows the picture of the shuttle valve. </a:t>
            </a:r>
          </a:p>
          <a:p>
            <a:r>
              <a:rPr lang="en-GB" dirty="0"/>
              <a:t>Figure (2) shows the ISO symbol of the shuttle valve. </a:t>
            </a:r>
          </a:p>
        </p:txBody>
      </p:sp>
      <p:pic>
        <p:nvPicPr>
          <p:cNvPr id="12" name="Picture 11">
            <a:extLst>
              <a:ext uri="{FF2B5EF4-FFF2-40B4-BE49-F238E27FC236}">
                <a16:creationId xmlns:a16="http://schemas.microsoft.com/office/drawing/2014/main" id="{D0DE016E-7852-D467-9B3B-AA00E9CFD4C7}"/>
              </a:ext>
            </a:extLst>
          </p:cNvPr>
          <p:cNvPicPr>
            <a:picLocks noChangeAspect="1"/>
          </p:cNvPicPr>
          <p:nvPr/>
        </p:nvPicPr>
        <p:blipFill>
          <a:blip r:embed="rId4"/>
          <a:stretch>
            <a:fillRect/>
          </a:stretch>
        </p:blipFill>
        <p:spPr>
          <a:xfrm>
            <a:off x="8739524" y="1378957"/>
            <a:ext cx="2856919" cy="2836657"/>
          </a:xfrm>
          <a:prstGeom prst="rect">
            <a:avLst/>
          </a:prstGeom>
        </p:spPr>
      </p:pic>
      <p:pic>
        <p:nvPicPr>
          <p:cNvPr id="14" name="Picture 13">
            <a:extLst>
              <a:ext uri="{FF2B5EF4-FFF2-40B4-BE49-F238E27FC236}">
                <a16:creationId xmlns:a16="http://schemas.microsoft.com/office/drawing/2014/main" id="{6E7FE3B8-AA15-E9A0-E853-B90DB68665C1}"/>
              </a:ext>
            </a:extLst>
          </p:cNvPr>
          <p:cNvPicPr>
            <a:picLocks noChangeAspect="1"/>
          </p:cNvPicPr>
          <p:nvPr/>
        </p:nvPicPr>
        <p:blipFill>
          <a:blip r:embed="rId5"/>
          <a:stretch>
            <a:fillRect/>
          </a:stretch>
        </p:blipFill>
        <p:spPr>
          <a:xfrm>
            <a:off x="8477027" y="4589192"/>
            <a:ext cx="2287352" cy="1393579"/>
          </a:xfrm>
          <a:prstGeom prst="rect">
            <a:avLst/>
          </a:prstGeom>
        </p:spPr>
      </p:pic>
      <p:sp>
        <p:nvSpPr>
          <p:cNvPr id="15" name="TextBox 14">
            <a:extLst>
              <a:ext uri="{FF2B5EF4-FFF2-40B4-BE49-F238E27FC236}">
                <a16:creationId xmlns:a16="http://schemas.microsoft.com/office/drawing/2014/main" id="{2292CA8D-B22C-77BE-D9B0-D1FFA1419D5E}"/>
              </a:ext>
            </a:extLst>
          </p:cNvPr>
          <p:cNvSpPr txBox="1"/>
          <p:nvPr/>
        </p:nvSpPr>
        <p:spPr>
          <a:xfrm>
            <a:off x="9461349" y="5946852"/>
            <a:ext cx="1892451" cy="276999"/>
          </a:xfrm>
          <a:prstGeom prst="rect">
            <a:avLst/>
          </a:prstGeom>
          <a:noFill/>
        </p:spPr>
        <p:txBody>
          <a:bodyPr wrap="square" rtlCol="0">
            <a:spAutoFit/>
          </a:bodyPr>
          <a:lstStyle/>
          <a:p>
            <a:r>
              <a:rPr lang="en-GB" sz="1200" i="1" dirty="0"/>
              <a:t>Figure 2</a:t>
            </a:r>
          </a:p>
        </p:txBody>
      </p:sp>
      <p:sp>
        <p:nvSpPr>
          <p:cNvPr id="16" name="TextBox 15">
            <a:extLst>
              <a:ext uri="{FF2B5EF4-FFF2-40B4-BE49-F238E27FC236}">
                <a16:creationId xmlns:a16="http://schemas.microsoft.com/office/drawing/2014/main" id="{C2FF4CAE-FC9A-38D3-EE98-EA1A7F7BF58F}"/>
              </a:ext>
            </a:extLst>
          </p:cNvPr>
          <p:cNvSpPr txBox="1"/>
          <p:nvPr/>
        </p:nvSpPr>
        <p:spPr>
          <a:xfrm>
            <a:off x="9461349" y="4312193"/>
            <a:ext cx="1916058" cy="276999"/>
          </a:xfrm>
          <a:prstGeom prst="rect">
            <a:avLst/>
          </a:prstGeom>
          <a:noFill/>
        </p:spPr>
        <p:txBody>
          <a:bodyPr wrap="square" rtlCol="0">
            <a:spAutoFit/>
          </a:bodyPr>
          <a:lstStyle/>
          <a:p>
            <a:r>
              <a:rPr lang="en-GB" sz="1200" i="1" dirty="0"/>
              <a:t>Figure 1</a:t>
            </a:r>
          </a:p>
        </p:txBody>
      </p:sp>
      <p:pic>
        <p:nvPicPr>
          <p:cNvPr id="19" name="Audio 18">
            <a:hlinkClick r:id="" action="ppaction://media"/>
            <a:extLst>
              <a:ext uri="{FF2B5EF4-FFF2-40B4-BE49-F238E27FC236}">
                <a16:creationId xmlns:a16="http://schemas.microsoft.com/office/drawing/2014/main" id="{EC5BD718-AD4F-F2CE-4F5E-5507BE4536D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1497783"/>
      </p:ext>
    </p:extLst>
  </p:cSld>
  <p:clrMapOvr>
    <a:masterClrMapping/>
  </p:clrMapOvr>
  <mc:AlternateContent xmlns:mc="http://schemas.openxmlformats.org/markup-compatibility/2006">
    <mc:Choice xmlns:p14="http://schemas.microsoft.com/office/powerpoint/2010/main" Requires="p14">
      <p:transition spd="slow" p14:dur="2000" advTm="32355"/>
    </mc:Choice>
    <mc:Fallback>
      <p:transition spd="slow" advTm="3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6</a:t>
            </a:fld>
            <a:endParaRPr lang="en-US" dirty="0"/>
          </a:p>
        </p:txBody>
      </p:sp>
      <p:sp>
        <p:nvSpPr>
          <p:cNvPr id="7" name="TextBox 6">
            <a:extLst>
              <a:ext uri="{FF2B5EF4-FFF2-40B4-BE49-F238E27FC236}">
                <a16:creationId xmlns:a16="http://schemas.microsoft.com/office/drawing/2014/main" id="{0A23CFC3-010D-D925-0DF7-D94FADE3B118}"/>
              </a:ext>
            </a:extLst>
          </p:cNvPr>
          <p:cNvSpPr txBox="1"/>
          <p:nvPr/>
        </p:nvSpPr>
        <p:spPr>
          <a:xfrm>
            <a:off x="1086259" y="1651660"/>
            <a:ext cx="6869021" cy="923330"/>
          </a:xfrm>
          <a:prstGeom prst="rect">
            <a:avLst/>
          </a:prstGeom>
          <a:noFill/>
        </p:spPr>
        <p:txBody>
          <a:bodyPr wrap="square">
            <a:spAutoFit/>
          </a:bodyPr>
          <a:lstStyle/>
          <a:p>
            <a:pPr algn="just"/>
            <a:r>
              <a:rPr lang="en-GB" dirty="0"/>
              <a:t>The basic structure of a shuttle valve is like a tube with three openings; one on each end, and one in the middle. A ball or other blocking valve element moves freely within the tube.</a:t>
            </a:r>
          </a:p>
        </p:txBody>
      </p:sp>
      <p:pic>
        <p:nvPicPr>
          <p:cNvPr id="4" name="Picture 3">
            <a:extLst>
              <a:ext uri="{FF2B5EF4-FFF2-40B4-BE49-F238E27FC236}">
                <a16:creationId xmlns:a16="http://schemas.microsoft.com/office/drawing/2014/main" id="{716481AE-347B-3E52-AF7B-8CA57BD4C4CB}"/>
              </a:ext>
            </a:extLst>
          </p:cNvPr>
          <p:cNvPicPr>
            <a:picLocks noChangeAspect="1"/>
          </p:cNvPicPr>
          <p:nvPr/>
        </p:nvPicPr>
        <p:blipFill>
          <a:blip r:embed="rId4"/>
          <a:stretch>
            <a:fillRect/>
          </a:stretch>
        </p:blipFill>
        <p:spPr>
          <a:xfrm>
            <a:off x="9074164" y="731520"/>
            <a:ext cx="2006218" cy="2697480"/>
          </a:xfrm>
          <a:prstGeom prst="rect">
            <a:avLst/>
          </a:prstGeom>
        </p:spPr>
      </p:pic>
      <p:sp>
        <p:nvSpPr>
          <p:cNvPr id="6" name="TextBox 5">
            <a:extLst>
              <a:ext uri="{FF2B5EF4-FFF2-40B4-BE49-F238E27FC236}">
                <a16:creationId xmlns:a16="http://schemas.microsoft.com/office/drawing/2014/main" id="{12C16934-02D5-B177-A835-82DDECF519CF}"/>
              </a:ext>
            </a:extLst>
          </p:cNvPr>
          <p:cNvSpPr txBox="1"/>
          <p:nvPr/>
        </p:nvSpPr>
        <p:spPr>
          <a:xfrm>
            <a:off x="1086259" y="3003679"/>
            <a:ext cx="6869020" cy="2031325"/>
          </a:xfrm>
          <a:prstGeom prst="rect">
            <a:avLst/>
          </a:prstGeom>
          <a:noFill/>
        </p:spPr>
        <p:txBody>
          <a:bodyPr wrap="square">
            <a:spAutoFit/>
          </a:bodyPr>
          <a:lstStyle/>
          <a:p>
            <a:pPr algn="just"/>
            <a:r>
              <a:rPr lang="en-GB" dirty="0"/>
              <a:t>When the pressure is exerted through an opening on one end (port Y in figure 3.a) it pushes the ball towards the opposite end (port X). This prevents the fluid from travelling through that opening, but allows it to flow through the middle opening (port Z). </a:t>
            </a:r>
          </a:p>
          <a:p>
            <a:pPr algn="just"/>
            <a:r>
              <a:rPr lang="en-GB" dirty="0"/>
              <a:t>In this way, two different sources can provide pressure without any backflow from one source to the other as shown in figure (3.a)</a:t>
            </a:r>
          </a:p>
          <a:p>
            <a:pPr algn="just"/>
            <a:r>
              <a:rPr lang="en-GB" dirty="0"/>
              <a:t>and figure (3.b)</a:t>
            </a:r>
          </a:p>
        </p:txBody>
      </p:sp>
      <p:pic>
        <p:nvPicPr>
          <p:cNvPr id="10" name="Picture 9">
            <a:extLst>
              <a:ext uri="{FF2B5EF4-FFF2-40B4-BE49-F238E27FC236}">
                <a16:creationId xmlns:a16="http://schemas.microsoft.com/office/drawing/2014/main" id="{95348D69-367F-3F3D-DB45-B13DE96732AC}"/>
              </a:ext>
            </a:extLst>
          </p:cNvPr>
          <p:cNvPicPr>
            <a:picLocks noChangeAspect="1"/>
          </p:cNvPicPr>
          <p:nvPr/>
        </p:nvPicPr>
        <p:blipFill>
          <a:blip r:embed="rId5"/>
          <a:stretch>
            <a:fillRect/>
          </a:stretch>
        </p:blipFill>
        <p:spPr>
          <a:xfrm>
            <a:off x="9189439" y="3646750"/>
            <a:ext cx="1781297" cy="2327253"/>
          </a:xfrm>
          <a:prstGeom prst="rect">
            <a:avLst/>
          </a:prstGeom>
        </p:spPr>
      </p:pic>
      <p:sp>
        <p:nvSpPr>
          <p:cNvPr id="12" name="TextBox 11">
            <a:extLst>
              <a:ext uri="{FF2B5EF4-FFF2-40B4-BE49-F238E27FC236}">
                <a16:creationId xmlns:a16="http://schemas.microsoft.com/office/drawing/2014/main" id="{2A8CD3E2-B24A-4EB7-CBD8-452CD0DB5FB5}"/>
              </a:ext>
            </a:extLst>
          </p:cNvPr>
          <p:cNvSpPr txBox="1"/>
          <p:nvPr/>
        </p:nvSpPr>
        <p:spPr>
          <a:xfrm>
            <a:off x="9622809" y="3317077"/>
            <a:ext cx="5152913" cy="276999"/>
          </a:xfrm>
          <a:prstGeom prst="rect">
            <a:avLst/>
          </a:prstGeom>
          <a:noFill/>
        </p:spPr>
        <p:txBody>
          <a:bodyPr wrap="square" rtlCol="0">
            <a:spAutoFit/>
          </a:bodyPr>
          <a:lstStyle/>
          <a:p>
            <a:r>
              <a:rPr lang="en-GB" sz="1200" i="1" dirty="0"/>
              <a:t>Figure 3.a</a:t>
            </a:r>
          </a:p>
        </p:txBody>
      </p:sp>
      <p:sp>
        <p:nvSpPr>
          <p:cNvPr id="13" name="TextBox 12">
            <a:extLst>
              <a:ext uri="{FF2B5EF4-FFF2-40B4-BE49-F238E27FC236}">
                <a16:creationId xmlns:a16="http://schemas.microsoft.com/office/drawing/2014/main" id="{1907CE6C-0B9D-6D67-B55D-87FB1BA7E0BD}"/>
              </a:ext>
            </a:extLst>
          </p:cNvPr>
          <p:cNvSpPr txBox="1"/>
          <p:nvPr/>
        </p:nvSpPr>
        <p:spPr>
          <a:xfrm>
            <a:off x="9615543" y="5974003"/>
            <a:ext cx="5152913" cy="276999"/>
          </a:xfrm>
          <a:prstGeom prst="rect">
            <a:avLst/>
          </a:prstGeom>
          <a:noFill/>
        </p:spPr>
        <p:txBody>
          <a:bodyPr wrap="square" rtlCol="0">
            <a:spAutoFit/>
          </a:bodyPr>
          <a:lstStyle/>
          <a:p>
            <a:r>
              <a:rPr lang="en-GB" sz="1200" i="1" dirty="0"/>
              <a:t>Figure 3.b</a:t>
            </a:r>
          </a:p>
        </p:txBody>
      </p:sp>
      <p:pic>
        <p:nvPicPr>
          <p:cNvPr id="25" name="Audio 24">
            <a:hlinkClick r:id="" action="ppaction://media"/>
            <a:extLst>
              <a:ext uri="{FF2B5EF4-FFF2-40B4-BE49-F238E27FC236}">
                <a16:creationId xmlns:a16="http://schemas.microsoft.com/office/drawing/2014/main" id="{AB876577-E402-C1BB-5D1F-8F82346A4E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0251202"/>
      </p:ext>
    </p:extLst>
  </p:cSld>
  <p:clrMapOvr>
    <a:masterClrMapping/>
  </p:clrMapOvr>
  <mc:AlternateContent xmlns:mc="http://schemas.openxmlformats.org/markup-compatibility/2006" xmlns:p14="http://schemas.microsoft.com/office/powerpoint/2010/main">
    <mc:Choice Requires="p14">
      <p:transition spd="slow" p14:dur="2000" advTm="36570"/>
    </mc:Choice>
    <mc:Fallback xmlns="">
      <p:transition spd="slow" advTm="3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7</a:t>
            </a:fld>
            <a:endParaRPr lang="en-US" dirty="0"/>
          </a:p>
        </p:txBody>
      </p:sp>
      <p:sp>
        <p:nvSpPr>
          <p:cNvPr id="6" name="TextBox 5">
            <a:extLst>
              <a:ext uri="{FF2B5EF4-FFF2-40B4-BE49-F238E27FC236}">
                <a16:creationId xmlns:a16="http://schemas.microsoft.com/office/drawing/2014/main" id="{12C16934-02D5-B177-A835-82DDECF519CF}"/>
              </a:ext>
            </a:extLst>
          </p:cNvPr>
          <p:cNvSpPr txBox="1"/>
          <p:nvPr/>
        </p:nvSpPr>
        <p:spPr>
          <a:xfrm>
            <a:off x="957167" y="2277539"/>
            <a:ext cx="6869020" cy="1754326"/>
          </a:xfrm>
          <a:prstGeom prst="rect">
            <a:avLst/>
          </a:prstGeom>
          <a:noFill/>
        </p:spPr>
        <p:txBody>
          <a:bodyPr wrap="square">
            <a:spAutoFit/>
          </a:bodyPr>
          <a:lstStyle/>
          <a:p>
            <a:r>
              <a:rPr lang="en-GB" dirty="0"/>
              <a:t>In pneumatic logic, a shuttle-valve works as an OR gate </a:t>
            </a:r>
          </a:p>
          <a:p>
            <a:r>
              <a:rPr lang="en-GB" dirty="0"/>
              <a:t>If a compressed air signal is applied to input X or input Y, this will produce a signal at output Z. </a:t>
            </a:r>
          </a:p>
          <a:p>
            <a:r>
              <a:rPr lang="en-GB" dirty="0"/>
              <a:t>If there is no signal, there is also no output signal. </a:t>
            </a:r>
          </a:p>
          <a:p>
            <a:r>
              <a:rPr lang="en-GB" dirty="0"/>
              <a:t>If signals are present at both inputs, the signal with the higher pressure reaches the output as shown in figure 3</a:t>
            </a:r>
          </a:p>
        </p:txBody>
      </p:sp>
      <p:pic>
        <p:nvPicPr>
          <p:cNvPr id="3" name="Picture 2">
            <a:extLst>
              <a:ext uri="{FF2B5EF4-FFF2-40B4-BE49-F238E27FC236}">
                <a16:creationId xmlns:a16="http://schemas.microsoft.com/office/drawing/2014/main" id="{A583765F-654B-1518-4912-F13FE4AF2E97}"/>
              </a:ext>
            </a:extLst>
          </p:cNvPr>
          <p:cNvPicPr>
            <a:picLocks noChangeAspect="1"/>
          </p:cNvPicPr>
          <p:nvPr/>
        </p:nvPicPr>
        <p:blipFill>
          <a:blip r:embed="rId2"/>
          <a:stretch>
            <a:fillRect/>
          </a:stretch>
        </p:blipFill>
        <p:spPr>
          <a:xfrm>
            <a:off x="9074164" y="731520"/>
            <a:ext cx="2006218" cy="2697480"/>
          </a:xfrm>
          <a:prstGeom prst="rect">
            <a:avLst/>
          </a:prstGeom>
        </p:spPr>
      </p:pic>
      <p:pic>
        <p:nvPicPr>
          <p:cNvPr id="5" name="Picture 4">
            <a:extLst>
              <a:ext uri="{FF2B5EF4-FFF2-40B4-BE49-F238E27FC236}">
                <a16:creationId xmlns:a16="http://schemas.microsoft.com/office/drawing/2014/main" id="{0C668829-AD6A-8DB6-CA92-613AFD069649}"/>
              </a:ext>
            </a:extLst>
          </p:cNvPr>
          <p:cNvPicPr>
            <a:picLocks noChangeAspect="1"/>
          </p:cNvPicPr>
          <p:nvPr/>
        </p:nvPicPr>
        <p:blipFill>
          <a:blip r:embed="rId3"/>
          <a:stretch>
            <a:fillRect/>
          </a:stretch>
        </p:blipFill>
        <p:spPr>
          <a:xfrm>
            <a:off x="9189439" y="3646750"/>
            <a:ext cx="1781297" cy="2327253"/>
          </a:xfrm>
          <a:prstGeom prst="rect">
            <a:avLst/>
          </a:prstGeom>
        </p:spPr>
      </p:pic>
      <p:sp>
        <p:nvSpPr>
          <p:cNvPr id="8" name="TextBox 7">
            <a:extLst>
              <a:ext uri="{FF2B5EF4-FFF2-40B4-BE49-F238E27FC236}">
                <a16:creationId xmlns:a16="http://schemas.microsoft.com/office/drawing/2014/main" id="{A3186E48-8EBD-F469-A06E-DD8E5F5D67E8}"/>
              </a:ext>
            </a:extLst>
          </p:cNvPr>
          <p:cNvSpPr txBox="1"/>
          <p:nvPr/>
        </p:nvSpPr>
        <p:spPr>
          <a:xfrm>
            <a:off x="9622809" y="3317077"/>
            <a:ext cx="1830593" cy="276999"/>
          </a:xfrm>
          <a:prstGeom prst="rect">
            <a:avLst/>
          </a:prstGeom>
          <a:noFill/>
        </p:spPr>
        <p:txBody>
          <a:bodyPr wrap="square" rtlCol="0">
            <a:spAutoFit/>
          </a:bodyPr>
          <a:lstStyle/>
          <a:p>
            <a:r>
              <a:rPr lang="en-GB" sz="1200" i="1" dirty="0"/>
              <a:t>Figure 3.a</a:t>
            </a:r>
          </a:p>
        </p:txBody>
      </p:sp>
      <p:sp>
        <p:nvSpPr>
          <p:cNvPr id="9" name="TextBox 8">
            <a:extLst>
              <a:ext uri="{FF2B5EF4-FFF2-40B4-BE49-F238E27FC236}">
                <a16:creationId xmlns:a16="http://schemas.microsoft.com/office/drawing/2014/main" id="{8BCD9D40-108C-5E91-12A4-3AF7B9295924}"/>
              </a:ext>
            </a:extLst>
          </p:cNvPr>
          <p:cNvSpPr txBox="1"/>
          <p:nvPr/>
        </p:nvSpPr>
        <p:spPr>
          <a:xfrm>
            <a:off x="9615543" y="5974003"/>
            <a:ext cx="1830593" cy="276999"/>
          </a:xfrm>
          <a:prstGeom prst="rect">
            <a:avLst/>
          </a:prstGeom>
          <a:noFill/>
        </p:spPr>
        <p:txBody>
          <a:bodyPr wrap="square" rtlCol="0">
            <a:spAutoFit/>
          </a:bodyPr>
          <a:lstStyle/>
          <a:p>
            <a:r>
              <a:rPr lang="en-GB" sz="1200" i="1" dirty="0"/>
              <a:t>Figure 3.b</a:t>
            </a:r>
          </a:p>
        </p:txBody>
      </p:sp>
    </p:spTree>
    <p:extLst>
      <p:ext uri="{BB962C8B-B14F-4D97-AF65-F5344CB8AC3E}">
        <p14:creationId xmlns:p14="http://schemas.microsoft.com/office/powerpoint/2010/main" val="13607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8</a:t>
            </a:fld>
            <a:endParaRPr lang="en-US" dirty="0"/>
          </a:p>
        </p:txBody>
      </p:sp>
      <p:pic>
        <p:nvPicPr>
          <p:cNvPr id="7" name="Picture 6">
            <a:extLst>
              <a:ext uri="{FF2B5EF4-FFF2-40B4-BE49-F238E27FC236}">
                <a16:creationId xmlns:a16="http://schemas.microsoft.com/office/drawing/2014/main" id="{D20E210E-15AE-AC0F-1E9A-D81C6F2F3623}"/>
              </a:ext>
            </a:extLst>
          </p:cNvPr>
          <p:cNvPicPr>
            <a:picLocks noChangeAspect="1"/>
          </p:cNvPicPr>
          <p:nvPr/>
        </p:nvPicPr>
        <p:blipFill>
          <a:blip r:embed="rId4"/>
          <a:stretch>
            <a:fillRect/>
          </a:stretch>
        </p:blipFill>
        <p:spPr>
          <a:xfrm>
            <a:off x="7577417" y="1366915"/>
            <a:ext cx="3776383" cy="4395149"/>
          </a:xfrm>
          <a:prstGeom prst="rect">
            <a:avLst/>
          </a:prstGeom>
        </p:spPr>
      </p:pic>
      <p:sp>
        <p:nvSpPr>
          <p:cNvPr id="8" name="TextBox 7">
            <a:extLst>
              <a:ext uri="{FF2B5EF4-FFF2-40B4-BE49-F238E27FC236}">
                <a16:creationId xmlns:a16="http://schemas.microsoft.com/office/drawing/2014/main" id="{CAAFD90F-9E2F-F586-DCF3-4F8ACDF8B735}"/>
              </a:ext>
            </a:extLst>
          </p:cNvPr>
          <p:cNvSpPr txBox="1"/>
          <p:nvPr/>
        </p:nvSpPr>
        <p:spPr>
          <a:xfrm>
            <a:off x="7636136" y="5762064"/>
            <a:ext cx="5152913" cy="307777"/>
          </a:xfrm>
          <a:prstGeom prst="rect">
            <a:avLst/>
          </a:prstGeom>
          <a:noFill/>
        </p:spPr>
        <p:txBody>
          <a:bodyPr wrap="square" rtlCol="0">
            <a:spAutoFit/>
          </a:bodyPr>
          <a:lstStyle/>
          <a:p>
            <a:r>
              <a:rPr lang="en-GB" sz="1400" i="1" dirty="0"/>
              <a:t>Figure 4. Pneumatic circuit with one shuttle valve</a:t>
            </a:r>
          </a:p>
        </p:txBody>
      </p:sp>
      <p:sp>
        <p:nvSpPr>
          <p:cNvPr id="9" name="TextBox 8">
            <a:extLst>
              <a:ext uri="{FF2B5EF4-FFF2-40B4-BE49-F238E27FC236}">
                <a16:creationId xmlns:a16="http://schemas.microsoft.com/office/drawing/2014/main" id="{85A884E6-3F36-A9D3-9CE1-C110087A9A5B}"/>
              </a:ext>
            </a:extLst>
          </p:cNvPr>
          <p:cNvSpPr txBox="1"/>
          <p:nvPr/>
        </p:nvSpPr>
        <p:spPr>
          <a:xfrm>
            <a:off x="1222785" y="4089420"/>
            <a:ext cx="5152913" cy="369332"/>
          </a:xfrm>
          <a:prstGeom prst="rect">
            <a:avLst/>
          </a:prstGeom>
          <a:noFill/>
        </p:spPr>
        <p:txBody>
          <a:bodyPr wrap="square" rtlCol="0">
            <a:spAutoFit/>
          </a:bodyPr>
          <a:lstStyle/>
          <a:p>
            <a:r>
              <a:rPr lang="en-GB" i="1" dirty="0"/>
              <a:t>Table 1 . Truth table for OR function </a:t>
            </a:r>
          </a:p>
        </p:txBody>
      </p:sp>
      <p:pic>
        <p:nvPicPr>
          <p:cNvPr id="12" name="Picture 11">
            <a:extLst>
              <a:ext uri="{FF2B5EF4-FFF2-40B4-BE49-F238E27FC236}">
                <a16:creationId xmlns:a16="http://schemas.microsoft.com/office/drawing/2014/main" id="{3D5F9AA0-3FA4-660F-B343-27B22ED8B3B3}"/>
              </a:ext>
            </a:extLst>
          </p:cNvPr>
          <p:cNvPicPr>
            <a:picLocks noChangeAspect="1"/>
          </p:cNvPicPr>
          <p:nvPr/>
        </p:nvPicPr>
        <p:blipFill>
          <a:blip r:embed="rId5"/>
          <a:stretch>
            <a:fillRect/>
          </a:stretch>
        </p:blipFill>
        <p:spPr>
          <a:xfrm>
            <a:off x="1120196" y="2113388"/>
            <a:ext cx="4602873" cy="1866432"/>
          </a:xfrm>
          <a:prstGeom prst="rect">
            <a:avLst/>
          </a:prstGeom>
        </p:spPr>
      </p:pic>
      <p:sp>
        <p:nvSpPr>
          <p:cNvPr id="14" name="TextBox 13">
            <a:extLst>
              <a:ext uri="{FF2B5EF4-FFF2-40B4-BE49-F238E27FC236}">
                <a16:creationId xmlns:a16="http://schemas.microsoft.com/office/drawing/2014/main" id="{A92D6D83-7459-22A2-7A23-A6D1B6BA5E39}"/>
              </a:ext>
            </a:extLst>
          </p:cNvPr>
          <p:cNvSpPr txBox="1"/>
          <p:nvPr/>
        </p:nvSpPr>
        <p:spPr>
          <a:xfrm>
            <a:off x="716280" y="4714251"/>
            <a:ext cx="6096896" cy="1354217"/>
          </a:xfrm>
          <a:prstGeom prst="rect">
            <a:avLst/>
          </a:prstGeom>
          <a:noFill/>
        </p:spPr>
        <p:txBody>
          <a:bodyPr wrap="square">
            <a:spAutoFit/>
          </a:bodyPr>
          <a:lstStyle/>
          <a:p>
            <a:r>
              <a:rPr lang="en-GB" dirty="0"/>
              <a:t>1: compressed air is available </a:t>
            </a:r>
          </a:p>
          <a:p>
            <a:r>
              <a:rPr lang="en-GB" dirty="0"/>
              <a:t>0: compressed air is not available </a:t>
            </a:r>
          </a:p>
          <a:p>
            <a:endParaRPr lang="en-GB" dirty="0"/>
          </a:p>
          <a:p>
            <a:r>
              <a:rPr lang="en-GB" sz="1400" dirty="0"/>
              <a:t>OR function gives output compressed air signal if any input has compressed air signal </a:t>
            </a:r>
          </a:p>
        </p:txBody>
      </p:sp>
      <p:pic>
        <p:nvPicPr>
          <p:cNvPr id="18" name="Audio 17">
            <a:hlinkClick r:id="" action="ppaction://media"/>
            <a:extLst>
              <a:ext uri="{FF2B5EF4-FFF2-40B4-BE49-F238E27FC236}">
                <a16:creationId xmlns:a16="http://schemas.microsoft.com/office/drawing/2014/main" id="{0C3C3AE4-F474-2282-2A57-F06115EA24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3340133"/>
      </p:ext>
    </p:extLst>
  </p:cSld>
  <p:clrMapOvr>
    <a:masterClrMapping/>
  </p:clrMapOvr>
  <mc:AlternateContent xmlns:mc="http://schemas.openxmlformats.org/markup-compatibility/2006" xmlns:p14="http://schemas.microsoft.com/office/powerpoint/2010/main">
    <mc:Choice Requires="p14">
      <p:transition spd="slow" p14:dur="2000" advTm="29584"/>
    </mc:Choice>
    <mc:Fallback xmlns="">
      <p:transition spd="slow" advTm="2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398230" y="911148"/>
            <a:ext cx="8122288" cy="467809"/>
          </a:xfrm>
        </p:spPr>
        <p:txBody>
          <a:bodyPr>
            <a:normAutofit fontScale="90000"/>
          </a:bodyPr>
          <a:lstStyle/>
          <a:p>
            <a:pPr algn="l"/>
            <a:r>
              <a:rPr lang="en-GB" sz="2800" dirty="0"/>
              <a:t>Application of single logic component</a:t>
            </a:r>
            <a:endParaRPr lang="en-US"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9</a:t>
            </a:fld>
            <a:endParaRPr lang="en-US" dirty="0"/>
          </a:p>
        </p:txBody>
      </p:sp>
      <p:sp>
        <p:nvSpPr>
          <p:cNvPr id="7" name="TextBox 6">
            <a:extLst>
              <a:ext uri="{FF2B5EF4-FFF2-40B4-BE49-F238E27FC236}">
                <a16:creationId xmlns:a16="http://schemas.microsoft.com/office/drawing/2014/main" id="{0A23CFC3-010D-D925-0DF7-D94FADE3B118}"/>
              </a:ext>
            </a:extLst>
          </p:cNvPr>
          <p:cNvSpPr txBox="1"/>
          <p:nvPr/>
        </p:nvSpPr>
        <p:spPr>
          <a:xfrm>
            <a:off x="1041809" y="2553244"/>
            <a:ext cx="7390768" cy="1200329"/>
          </a:xfrm>
          <a:prstGeom prst="rect">
            <a:avLst/>
          </a:prstGeom>
          <a:noFill/>
        </p:spPr>
        <p:txBody>
          <a:bodyPr wrap="square">
            <a:spAutoFit/>
          </a:bodyPr>
          <a:lstStyle/>
          <a:p>
            <a:pPr algn="just"/>
            <a:r>
              <a:rPr lang="en-GB" dirty="0"/>
              <a:t>This valve is very similar to the shuttle valve in shape and construction, but the function and the principle of operation is different. It is used for the logic AND connections. The picture and the symbol of the valve is shown in figure 6</a:t>
            </a:r>
          </a:p>
        </p:txBody>
      </p:sp>
      <p:sp>
        <p:nvSpPr>
          <p:cNvPr id="15" name="TextBox 14">
            <a:extLst>
              <a:ext uri="{FF2B5EF4-FFF2-40B4-BE49-F238E27FC236}">
                <a16:creationId xmlns:a16="http://schemas.microsoft.com/office/drawing/2014/main" id="{2292CA8D-B22C-77BE-D9B0-D1FFA1419D5E}"/>
              </a:ext>
            </a:extLst>
          </p:cNvPr>
          <p:cNvSpPr txBox="1"/>
          <p:nvPr/>
        </p:nvSpPr>
        <p:spPr>
          <a:xfrm>
            <a:off x="9692638" y="3999719"/>
            <a:ext cx="5152913" cy="276999"/>
          </a:xfrm>
          <a:prstGeom prst="rect">
            <a:avLst/>
          </a:prstGeom>
          <a:noFill/>
        </p:spPr>
        <p:txBody>
          <a:bodyPr wrap="square" rtlCol="0">
            <a:spAutoFit/>
          </a:bodyPr>
          <a:lstStyle/>
          <a:p>
            <a:r>
              <a:rPr lang="en-GB" sz="1200" i="1" dirty="0"/>
              <a:t>Figure 6</a:t>
            </a:r>
          </a:p>
        </p:txBody>
      </p:sp>
      <p:pic>
        <p:nvPicPr>
          <p:cNvPr id="6" name="Picture 5">
            <a:extLst>
              <a:ext uri="{FF2B5EF4-FFF2-40B4-BE49-F238E27FC236}">
                <a16:creationId xmlns:a16="http://schemas.microsoft.com/office/drawing/2014/main" id="{8E36DBF1-9968-070D-848C-2566FE9D1723}"/>
              </a:ext>
            </a:extLst>
          </p:cNvPr>
          <p:cNvPicPr>
            <a:picLocks noChangeAspect="1"/>
          </p:cNvPicPr>
          <p:nvPr/>
        </p:nvPicPr>
        <p:blipFill>
          <a:blip r:embed="rId4"/>
          <a:stretch>
            <a:fillRect/>
          </a:stretch>
        </p:blipFill>
        <p:spPr>
          <a:xfrm>
            <a:off x="8610600" y="2439166"/>
            <a:ext cx="2863496" cy="1428487"/>
          </a:xfrm>
          <a:prstGeom prst="rect">
            <a:avLst/>
          </a:prstGeom>
        </p:spPr>
      </p:pic>
      <p:pic>
        <p:nvPicPr>
          <p:cNvPr id="19" name="Audio 18">
            <a:hlinkClick r:id="" action="ppaction://media"/>
            <a:extLst>
              <a:ext uri="{FF2B5EF4-FFF2-40B4-BE49-F238E27FC236}">
                <a16:creationId xmlns:a16="http://schemas.microsoft.com/office/drawing/2014/main" id="{4D4807F3-1B76-4113-D425-AB388CA1D7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7911431"/>
      </p:ext>
    </p:extLst>
  </p:cSld>
  <p:clrMapOvr>
    <a:masterClrMapping/>
  </p:clrMapOvr>
  <mc:AlternateContent xmlns:mc="http://schemas.openxmlformats.org/markup-compatibility/2006" xmlns:p14="http://schemas.microsoft.com/office/powerpoint/2010/main">
    <mc:Choice Requires="p14">
      <p:transition spd="slow" p14:dur="2000" advTm="25016"/>
    </mc:Choice>
    <mc:Fallback xmlns="">
      <p:transition spd="slow" advTm="2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6FE22-81A0-4500-AFD0-342D21BB9A2C}">
  <ds:schemaRefs>
    <ds:schemaRef ds:uri="http://schemas.microsoft.com/sharepoint/v3/contenttype/forms"/>
  </ds:schemaRefs>
</ds:datastoreItem>
</file>

<file path=customXml/itemProps2.xml><?xml version="1.0" encoding="utf-8"?>
<ds:datastoreItem xmlns:ds="http://schemas.openxmlformats.org/officeDocument/2006/customXml" ds:itemID="{29C43685-694E-4579-B109-3C418D49DA65}">
  <ds:schemaRefs>
    <ds:schemaRef ds:uri="http://schemas.openxmlformats.org/package/2006/metadata/core-properties"/>
    <ds:schemaRef ds:uri="230e9df3-be65-4c73-a93b-d1236ebd677e"/>
    <ds:schemaRef ds:uri="http://schemas.microsoft.com/office/infopath/2007/PartnerControls"/>
    <ds:schemaRef ds:uri="http://purl.org/dc/elements/1.1/"/>
    <ds:schemaRef ds:uri="http://purl.org/dc/dcmitype/"/>
    <ds:schemaRef ds:uri="http://schemas.microsoft.com/office/2006/metadata/properties"/>
    <ds:schemaRef ds:uri="16c05727-aa75-4e4a-9b5f-8a80a1165891"/>
    <ds:schemaRef ds:uri="http://schemas.microsoft.com/office/2006/documentManagement/types"/>
    <ds:schemaRef ds:uri="71af3243-3dd4-4a8d-8c0d-dd76da1f02a5"/>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CC96B61E-1B64-430F-934F-7D1B90028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{57952F43-97A3-4E92-A390-769026B88324}tf67328976_win32</Template>
  <TotalTime>0</TotalTime>
  <Words>1174</Words>
  <Application>Microsoft Office PowerPoint</Application>
  <PresentationFormat>Widescreen</PresentationFormat>
  <Paragraphs>113</Paragraphs>
  <Slides>18</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Open Sans</vt:lpstr>
      <vt:lpstr>Roboto</vt:lpstr>
      <vt:lpstr>Tenorite</vt:lpstr>
      <vt:lpstr>Office Theme</vt:lpstr>
      <vt:lpstr>Fluid Logic Control Systems</vt:lpstr>
      <vt:lpstr>Content</vt:lpstr>
      <vt:lpstr>introduction</vt:lpstr>
      <vt:lpstr>Advantages of pneumatic control components </vt:lpstr>
      <vt:lpstr>Application of single logic component</vt:lpstr>
      <vt:lpstr>Application of single logic component</vt:lpstr>
      <vt:lpstr>Application of single logic component</vt:lpstr>
      <vt:lpstr>Application of single logic component</vt:lpstr>
      <vt:lpstr>Application of single logic component</vt:lpstr>
      <vt:lpstr>Application of single logic component</vt:lpstr>
      <vt:lpstr>Application of single logic component</vt:lpstr>
      <vt:lpstr>Application of single logic component</vt:lpstr>
      <vt:lpstr>Cause and effect concept  </vt:lpstr>
      <vt:lpstr>Application of complex logic component</vt:lpstr>
      <vt:lpstr>Application of complex logic component</vt:lpstr>
      <vt:lpstr>Application of complex logic component</vt:lpstr>
      <vt:lpstr>Application of complex logic component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AbdAllah</dc:creator>
  <cp:lastModifiedBy>Sarah Abuali</cp:lastModifiedBy>
  <cp:revision>10</cp:revision>
  <dcterms:created xsi:type="dcterms:W3CDTF">2023-05-31T16:04:05Z</dcterms:created>
  <dcterms:modified xsi:type="dcterms:W3CDTF">2023-07-03T05:44:36Z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