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70" r:id="rId7"/>
    <p:sldId id="271" r:id="rId8"/>
    <p:sldId id="272" r:id="rId9"/>
    <p:sldId id="273" r:id="rId10"/>
    <p:sldId id="278" r:id="rId11"/>
    <p:sldId id="274" r:id="rId12"/>
    <p:sldId id="275" r:id="rId13"/>
    <p:sldId id="277" r:id="rId14"/>
    <p:sldId id="276" r:id="rId15"/>
    <p:sldId id="279" r:id="rId16"/>
    <p:sldId id="261" r:id="rId17"/>
    <p:sldId id="260" r:id="rId18"/>
    <p:sldId id="262" r:id="rId19"/>
    <p:sldId id="263" r:id="rId20"/>
    <p:sldId id="264" r:id="rId21"/>
    <p:sldId id="280"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DE411-F4E6-4798-9C01-167927085E9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281922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62499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69219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006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32699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8DE411-F4E6-4798-9C01-167927085E9A}"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954812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8DE411-F4E6-4798-9C01-167927085E9A}"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202224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DE411-F4E6-4798-9C01-167927085E9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38768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DE411-F4E6-4798-9C01-167927085E9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46827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DE411-F4E6-4798-9C01-167927085E9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44268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DE411-F4E6-4798-9C01-167927085E9A}"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794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56287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DE411-F4E6-4798-9C01-167927085E9A}"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303316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8DE411-F4E6-4798-9C01-167927085E9A}"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90043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D8DE411-F4E6-4798-9C01-167927085E9A}"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360519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10060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DE411-F4E6-4798-9C01-167927085E9A}"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0A3D6-6B61-48B5-B20F-68B77E65291F}" type="slidenum">
              <a:rPr lang="en-US" smtClean="0"/>
              <a:t>‹#›</a:t>
            </a:fld>
            <a:endParaRPr lang="en-US"/>
          </a:p>
        </p:txBody>
      </p:sp>
    </p:spTree>
    <p:extLst>
      <p:ext uri="{BB962C8B-B14F-4D97-AF65-F5344CB8AC3E}">
        <p14:creationId xmlns:p14="http://schemas.microsoft.com/office/powerpoint/2010/main" val="86568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8DE411-F4E6-4798-9C01-167927085E9A}" type="datetimeFigureOut">
              <a:rPr lang="en-US" smtClean="0"/>
              <a:t>6/20/2023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300A3D6-6B61-48B5-B20F-68B77E65291F}" type="slidenum">
              <a:rPr lang="en-US" smtClean="0"/>
              <a:t>‹#›</a:t>
            </a:fld>
            <a:endParaRPr lang="en-US"/>
          </a:p>
        </p:txBody>
      </p:sp>
    </p:spTree>
    <p:extLst>
      <p:ext uri="{BB962C8B-B14F-4D97-AF65-F5344CB8AC3E}">
        <p14:creationId xmlns:p14="http://schemas.microsoft.com/office/powerpoint/2010/main" val="222329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B1EB-E215-C1B7-AB53-4511EC9C3350}"/>
              </a:ext>
            </a:extLst>
          </p:cNvPr>
          <p:cNvSpPr>
            <a:spLocks noGrp="1"/>
          </p:cNvSpPr>
          <p:nvPr>
            <p:ph type="ctrTitle"/>
          </p:nvPr>
        </p:nvSpPr>
        <p:spPr/>
        <p:txBody>
          <a:bodyPr/>
          <a:lstStyle/>
          <a:p>
            <a:r>
              <a:rPr lang="en-US" dirty="0"/>
              <a:t>Troubleshooting in Hydraulic circuits</a:t>
            </a:r>
          </a:p>
        </p:txBody>
      </p:sp>
      <p:sp>
        <p:nvSpPr>
          <p:cNvPr id="3" name="Subtitle 2">
            <a:extLst>
              <a:ext uri="{FF2B5EF4-FFF2-40B4-BE49-F238E27FC236}">
                <a16:creationId xmlns:a16="http://schemas.microsoft.com/office/drawing/2014/main" id="{0ACB2CBF-C4E9-BFDE-6BD3-3CF94CF4C14F}"/>
              </a:ext>
            </a:extLst>
          </p:cNvPr>
          <p:cNvSpPr>
            <a:spLocks noGrp="1"/>
          </p:cNvSpPr>
          <p:nvPr>
            <p:ph type="subTitle" idx="1"/>
          </p:nvPr>
        </p:nvSpPr>
        <p:spPr>
          <a:xfrm>
            <a:off x="4241964" y="4064876"/>
            <a:ext cx="8689976" cy="1371599"/>
          </a:xfrm>
        </p:spPr>
        <p:txBody>
          <a:bodyPr>
            <a:normAutofit fontScale="92500" lnSpcReduction="10000"/>
          </a:bodyPr>
          <a:lstStyle/>
          <a:p>
            <a:pPr algn="l"/>
            <a:r>
              <a:rPr lang="en-US" dirty="0"/>
              <a:t>Presented By: sameh </a:t>
            </a:r>
            <a:r>
              <a:rPr lang="en-US" dirty="0" err="1"/>
              <a:t>elshafey</a:t>
            </a:r>
            <a:endParaRPr lang="en-US" dirty="0"/>
          </a:p>
          <a:p>
            <a:pPr algn="l">
              <a:spcAft>
                <a:spcPts val="0"/>
              </a:spcAft>
              <a:defRPr/>
            </a:pPr>
            <a:r>
              <a:rPr lang="en-US" dirty="0"/>
              <a:t>Submitted to : Dr. Kamal Abd </a:t>
            </a:r>
            <a:r>
              <a:rPr lang="en-US" dirty="0" err="1"/>
              <a:t>Elaziz</a:t>
            </a:r>
            <a:r>
              <a:rPr lang="en-US" dirty="0"/>
              <a:t>            </a:t>
            </a:r>
          </a:p>
          <a:p>
            <a:pPr algn="l">
              <a:spcAft>
                <a:spcPts val="0"/>
              </a:spcAft>
              <a:defRPr/>
            </a:pPr>
            <a:r>
              <a:rPr lang="en-US" dirty="0"/>
              <a:t>                        Dr. </a:t>
            </a:r>
            <a:r>
              <a:rPr lang="en-US" dirty="0" err="1"/>
              <a:t>Rola</a:t>
            </a:r>
            <a:r>
              <a:rPr lang="en-US" dirty="0"/>
              <a:t> </a:t>
            </a:r>
            <a:r>
              <a:rPr lang="en-US" dirty="0" err="1"/>
              <a:t>Afify</a:t>
            </a:r>
            <a:endParaRPr lang="en-US" dirty="0"/>
          </a:p>
          <a:p>
            <a:endParaRPr lang="en-US" dirty="0"/>
          </a:p>
        </p:txBody>
      </p:sp>
    </p:spTree>
    <p:extLst>
      <p:ext uri="{BB962C8B-B14F-4D97-AF65-F5344CB8AC3E}">
        <p14:creationId xmlns:p14="http://schemas.microsoft.com/office/powerpoint/2010/main" val="308109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Common causes of hydraulic failure:</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fontScale="85000" lnSpcReduction="20000"/>
          </a:bodyPr>
          <a:lstStyle/>
          <a:p>
            <a:r>
              <a:rPr lang="en-US" cap="none" dirty="0">
                <a:latin typeface="Calibri" panose="020F0502020204030204" pitchFamily="34" charset="0"/>
                <a:cs typeface="Calibri" panose="020F0502020204030204" pitchFamily="34" charset="0"/>
              </a:rPr>
              <a:t>Air and water contamination.</a:t>
            </a:r>
          </a:p>
          <a:p>
            <a:pPr marL="0" indent="0">
              <a:buNone/>
            </a:pPr>
            <a:r>
              <a:rPr lang="en-US" cap="none" dirty="0">
                <a:latin typeface="Calibri" panose="020F0502020204030204" pitchFamily="34" charset="0"/>
                <a:cs typeface="Calibri" panose="020F0502020204030204" pitchFamily="34" charset="0"/>
              </a:rPr>
              <a:t>Air and water contamination are the leading causes of hydraulic failure, accounting for 80 to 90% of hydraulic failures. Faulty pumps, system breaches or temperature issues often cause both types of contamination.</a:t>
            </a:r>
          </a:p>
          <a:p>
            <a:r>
              <a:rPr lang="en-US" cap="none" dirty="0">
                <a:latin typeface="Calibri" panose="020F0502020204030204" pitchFamily="34" charset="0"/>
                <a:cs typeface="Calibri" panose="020F0502020204030204" pitchFamily="34" charset="0"/>
              </a:rPr>
              <a:t>Temperature problems.</a:t>
            </a:r>
          </a:p>
          <a:p>
            <a:pPr marL="0" indent="0">
              <a:buNone/>
            </a:pPr>
            <a:r>
              <a:rPr lang="en-US" cap="none" dirty="0">
                <a:latin typeface="Calibri" panose="020F0502020204030204" pitchFamily="34" charset="0"/>
                <a:cs typeface="Calibri" panose="020F0502020204030204" pitchFamily="34" charset="0"/>
              </a:rPr>
              <a:t>Hydraulic systems that run too hot or too cold can cause severe problems over time</a:t>
            </a:r>
          </a:p>
          <a:p>
            <a:r>
              <a:rPr lang="en-US" cap="none" dirty="0">
                <a:latin typeface="Calibri" panose="020F0502020204030204" pitchFamily="34" charset="0"/>
                <a:cs typeface="Calibri" panose="020F0502020204030204" pitchFamily="34" charset="0"/>
              </a:rPr>
              <a:t>Fluid levels and quality.</a:t>
            </a:r>
          </a:p>
          <a:p>
            <a:pPr marL="0" indent="0">
              <a:buNone/>
            </a:pPr>
            <a:r>
              <a:rPr lang="en-US" cap="none" dirty="0">
                <a:latin typeface="Calibri" panose="020F0502020204030204" pitchFamily="34" charset="0"/>
                <a:cs typeface="Calibri" panose="020F0502020204030204" pitchFamily="34" charset="0"/>
              </a:rPr>
              <a:t>Fluid levels and quality can affect hydraulic system performance. Low fluid levels and inappropriate filtration can result in air contamination, while fluid contamination can cause temperature problems. Leaks can further exacerbate both issues.</a:t>
            </a:r>
          </a:p>
          <a:p>
            <a:r>
              <a:rPr lang="en-US" cap="none" dirty="0">
                <a:latin typeface="Calibri" panose="020F0502020204030204" pitchFamily="34" charset="0"/>
                <a:cs typeface="Calibri" panose="020F0502020204030204" pitchFamily="34" charset="0"/>
              </a:rPr>
              <a:t>Human error.</a:t>
            </a:r>
          </a:p>
          <a:p>
            <a:pPr marL="0" indent="0">
              <a:buNone/>
            </a:pPr>
            <a:r>
              <a:rPr lang="en-US" cap="none" dirty="0">
                <a:latin typeface="Calibri" panose="020F0502020204030204" pitchFamily="34" charset="0"/>
                <a:cs typeface="Calibri" panose="020F0502020204030204" pitchFamily="34" charset="0"/>
              </a:rPr>
              <a:t>Human error is the base cause of many hydraulic system problems. Some of the most common errors that may result in your hydraulic pump not building pressure.</a:t>
            </a:r>
          </a:p>
          <a:p>
            <a:endParaRPr lang="en-US" cap="none" dirty="0">
              <a:latin typeface="Calibri" panose="020F0502020204030204" pitchFamily="34" charset="0"/>
              <a:cs typeface="Calibri" panose="020F0502020204030204" pitchFamily="34" charset="0"/>
            </a:endParaRPr>
          </a:p>
          <a:p>
            <a:endParaRPr lang="en-US" cap="none" dirty="0">
              <a:latin typeface="Calibri" panose="020F0502020204030204" pitchFamily="34" charset="0"/>
              <a:cs typeface="Calibri" panose="020F0502020204030204" pitchFamily="34" charset="0"/>
            </a:endParaRP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288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fontScale="90000"/>
          </a:bodyPr>
          <a:lstStyle/>
          <a:p>
            <a:pPr algn="l"/>
            <a:r>
              <a:rPr lang="en-US" dirty="0"/>
              <a:t>General rules for hydraulic maintenance engineers:</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fontScale="85000" lnSpcReduction="20000"/>
          </a:bodyPr>
          <a:lstStyle/>
          <a:p>
            <a:r>
              <a:rPr lang="en-US" cap="none" dirty="0">
                <a:latin typeface="Calibri" panose="020F0502020204030204" pitchFamily="34" charset="0"/>
                <a:cs typeface="Calibri" panose="020F0502020204030204" pitchFamily="34" charset="0"/>
              </a:rPr>
              <a:t>Before working on a machine check the effect on interlocked parts or machines. Chock up all cylinders and parts which may fall under gravity.</a:t>
            </a:r>
          </a:p>
          <a:p>
            <a:r>
              <a:rPr lang="en-US" cap="none" dirty="0">
                <a:latin typeface="Calibri" panose="020F0502020204030204" pitchFamily="34" charset="0"/>
                <a:cs typeface="Calibri" panose="020F0502020204030204" pitchFamily="34" charset="0"/>
              </a:rPr>
              <a:t>Isolate electrical supply and lock control cabinet.</a:t>
            </a:r>
          </a:p>
          <a:p>
            <a:r>
              <a:rPr lang="en-US" cap="none" dirty="0">
                <a:latin typeface="Calibri" panose="020F0502020204030204" pitchFamily="34" charset="0"/>
                <a:cs typeface="Calibri" panose="020F0502020204030204" pitchFamily="34" charset="0"/>
              </a:rPr>
              <a:t>Isolate pump and ensure it cannot be started accidentally.</a:t>
            </a:r>
          </a:p>
          <a:p>
            <a:r>
              <a:rPr lang="en-US" cap="none" dirty="0">
                <a:latin typeface="Calibri" panose="020F0502020204030204" pitchFamily="34" charset="0"/>
                <a:cs typeface="Calibri" panose="020F0502020204030204" pitchFamily="34" charset="0"/>
              </a:rPr>
              <a:t>Bleed fluid  to relieve  any pressure in system by cracking fittings -cover with cloth to prevent oil spray.</a:t>
            </a:r>
          </a:p>
          <a:p>
            <a:r>
              <a:rPr lang="en-US" cap="none" dirty="0">
                <a:latin typeface="Calibri" panose="020F0502020204030204" pitchFamily="34" charset="0"/>
                <a:cs typeface="Calibri" panose="020F0502020204030204" pitchFamily="34" charset="0"/>
              </a:rPr>
              <a:t>Particular care must be taken in the case of accumulator circuits.</a:t>
            </a:r>
          </a:p>
          <a:p>
            <a:r>
              <a:rPr lang="en-US" cap="none" dirty="0">
                <a:latin typeface="Calibri" panose="020F0502020204030204" pitchFamily="34" charset="0"/>
                <a:cs typeface="Calibri" panose="020F0502020204030204" pitchFamily="34" charset="0"/>
              </a:rPr>
              <a:t>Plug all pipe ends and ports of components to keep out contaminants.</a:t>
            </a:r>
          </a:p>
          <a:p>
            <a:r>
              <a:rPr lang="en-US" cap="none" dirty="0">
                <a:latin typeface="Calibri" panose="020F0502020204030204" pitchFamily="34" charset="0"/>
                <a:cs typeface="Calibri" panose="020F0502020204030204" pitchFamily="34" charset="0"/>
              </a:rPr>
              <a:t>Ensure that components stripped are marked to facilitate correct assembly.</a:t>
            </a:r>
          </a:p>
          <a:p>
            <a:r>
              <a:rPr lang="en-US" cap="none" dirty="0">
                <a:latin typeface="Calibri" panose="020F0502020204030204" pitchFamily="34" charset="0"/>
                <a:cs typeface="Calibri" panose="020F0502020204030204" pitchFamily="34" charset="0"/>
              </a:rPr>
              <a:t>Wash components in the correct fluid. </a:t>
            </a:r>
            <a:r>
              <a:rPr lang="en-US" cap="none" dirty="0" err="1">
                <a:latin typeface="Calibri" panose="020F0502020204030204" pitchFamily="34" charset="0"/>
                <a:cs typeface="Calibri" panose="020F0502020204030204" pitchFamily="34" charset="0"/>
              </a:rPr>
              <a:t>lf</a:t>
            </a:r>
            <a:r>
              <a:rPr lang="en-US" cap="none" dirty="0">
                <a:latin typeface="Calibri" panose="020F0502020204030204" pitchFamily="34" charset="0"/>
                <a:cs typeface="Calibri" panose="020F0502020204030204" pitchFamily="34" charset="0"/>
              </a:rPr>
              <a:t> in doubt use clean hydraulic fluid as used on the machine.</a:t>
            </a:r>
          </a:p>
          <a:p>
            <a:r>
              <a:rPr lang="en-US" cap="none" dirty="0">
                <a:latin typeface="Calibri" panose="020F0502020204030204" pitchFamily="34" charset="0"/>
                <a:cs typeface="Calibri" panose="020F0502020204030204" pitchFamily="34" charset="0"/>
              </a:rPr>
              <a:t>Use torque wrenches for tightening components. Do not over tighten.</a:t>
            </a:r>
          </a:p>
          <a:p>
            <a:r>
              <a:rPr lang="en-US" cap="none" dirty="0">
                <a:latin typeface="Calibri" panose="020F0502020204030204" pitchFamily="34" charset="0"/>
                <a:cs typeface="Calibri" panose="020F0502020204030204" pitchFamily="34" charset="0"/>
              </a:rPr>
              <a:t>Use extreme care when </a:t>
            </a:r>
            <a:r>
              <a:rPr lang="en-US" cap="none" dirty="0" err="1">
                <a:latin typeface="Calibri" panose="020F0502020204030204" pitchFamily="34" charset="0"/>
                <a:cs typeface="Calibri" panose="020F0502020204030204" pitchFamily="34" charset="0"/>
              </a:rPr>
              <a:t>startingmachine</a:t>
            </a:r>
            <a:r>
              <a:rPr lang="en-US" cap="none" dirty="0">
                <a:latin typeface="Calibri" panose="020F0502020204030204" pitchFamily="34" charset="0"/>
                <a:cs typeface="Calibri" panose="020F0502020204030204" pitchFamily="34" charset="0"/>
              </a:rPr>
              <a:t> for first time after overhaul.</a:t>
            </a:r>
          </a:p>
          <a:p>
            <a:pPr marL="0" indent="0">
              <a:buNone/>
            </a:pPr>
            <a:endParaRPr lang="en-US" cap="none" dirty="0">
              <a:latin typeface="Calibri" panose="020F0502020204030204" pitchFamily="34" charset="0"/>
              <a:cs typeface="Calibri" panose="020F0502020204030204" pitchFamily="34" charset="0"/>
            </a:endParaRP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756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149" y="234890"/>
            <a:ext cx="10364451" cy="831911"/>
          </a:xfrm>
        </p:spPr>
        <p:txBody>
          <a:bodyPr>
            <a:normAutofit/>
          </a:bodyPr>
          <a:lstStyle/>
          <a:p>
            <a:pPr algn="l"/>
            <a:r>
              <a:rPr lang="en-US" dirty="0"/>
              <a:t>Ten steps trouble shooting process:</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a:bodyPr>
          <a:lstStyle/>
          <a:p>
            <a:pPr marL="0" indent="0">
              <a:buNone/>
            </a:pPr>
            <a:r>
              <a:rPr lang="en-US" cap="none" dirty="0">
                <a:latin typeface="Calibri" panose="020F0502020204030204" pitchFamily="34" charset="0"/>
                <a:cs typeface="Calibri" panose="020F0502020204030204" pitchFamily="34" charset="0"/>
              </a:rPr>
              <a:t>1. Define the problem  </a:t>
            </a:r>
          </a:p>
        </p:txBody>
      </p:sp>
      <p:pic>
        <p:nvPicPr>
          <p:cNvPr id="16" name="Picture 15">
            <a:extLst>
              <a:ext uri="{FF2B5EF4-FFF2-40B4-BE49-F238E27FC236}">
                <a16:creationId xmlns:a16="http://schemas.microsoft.com/office/drawing/2014/main" id="{F00F8493-2A14-1F6B-053A-A4D94CE377D9}"/>
              </a:ext>
            </a:extLst>
          </p:cNvPr>
          <p:cNvPicPr>
            <a:picLocks noChangeAspect="1"/>
          </p:cNvPicPr>
          <p:nvPr/>
        </p:nvPicPr>
        <p:blipFill>
          <a:blip r:embed="rId2"/>
          <a:stretch>
            <a:fillRect/>
          </a:stretch>
        </p:blipFill>
        <p:spPr>
          <a:xfrm>
            <a:off x="0" y="1342816"/>
            <a:ext cx="12192000" cy="5515184"/>
          </a:xfrm>
          <a:prstGeom prst="rect">
            <a:avLst/>
          </a:prstGeom>
        </p:spPr>
      </p:pic>
    </p:spTree>
    <p:extLst>
      <p:ext uri="{BB962C8B-B14F-4D97-AF65-F5344CB8AC3E}">
        <p14:creationId xmlns:p14="http://schemas.microsoft.com/office/powerpoint/2010/main" val="174798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Before identifying the problem:</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503870" y="1576552"/>
            <a:ext cx="6779799" cy="4340771"/>
          </a:xfrm>
        </p:spPr>
        <p:txBody>
          <a:bodyPr>
            <a:normAutofit/>
          </a:bodyPr>
          <a:lstStyle/>
          <a:p>
            <a:r>
              <a:rPr lang="en-US" cap="none" dirty="0">
                <a:latin typeface="Calibri" panose="020F0502020204030204" pitchFamily="34" charset="0"/>
                <a:cs typeface="Calibri" panose="020F0502020204030204" pitchFamily="34" charset="0"/>
              </a:rPr>
              <a:t>Studying the hydraulic schematic, which means not just a cursory glance but rather reading and tracing it, can often help a good technician identify the problem without having to pull any parts. It also saves time.</a:t>
            </a:r>
          </a:p>
        </p:txBody>
      </p:sp>
      <p:pic>
        <p:nvPicPr>
          <p:cNvPr id="2050" name="Picture 2" descr=" ">
            <a:extLst>
              <a:ext uri="{FF2B5EF4-FFF2-40B4-BE49-F238E27FC236}">
                <a16:creationId xmlns:a16="http://schemas.microsoft.com/office/drawing/2014/main" id="{1CA955ED-6C08-2A12-E804-9401C3FAD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504" y="1776249"/>
            <a:ext cx="4922072" cy="358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4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Questions to identify the problem:</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a:bodyPr>
          <a:lstStyle/>
          <a:p>
            <a:r>
              <a:rPr lang="en-US" cap="none" dirty="0">
                <a:latin typeface="Calibri" panose="020F0502020204030204" pitchFamily="34" charset="0"/>
                <a:cs typeface="Calibri" panose="020F0502020204030204" pitchFamily="34" charset="0"/>
              </a:rPr>
              <a:t>Is the problem a leak? If so, is hydraulic fluid or lubricant leaking? Where is the leak occurring?</a:t>
            </a:r>
          </a:p>
          <a:p>
            <a:r>
              <a:rPr lang="en-US" cap="none" dirty="0">
                <a:latin typeface="Calibri" panose="020F0502020204030204" pitchFamily="34" charset="0"/>
                <a:cs typeface="Calibri" panose="020F0502020204030204" pitchFamily="34" charset="0"/>
              </a:rPr>
              <a:t>Was there a significant pressure change noticed in the system? Was it a pressure loss or pressure spike? Approximately where in the system did it occur?</a:t>
            </a:r>
          </a:p>
          <a:p>
            <a:r>
              <a:rPr lang="en-US" cap="none" dirty="0">
                <a:latin typeface="Calibri" panose="020F0502020204030204" pitchFamily="34" charset="0"/>
                <a:cs typeface="Calibri" panose="020F0502020204030204" pitchFamily="34" charset="0"/>
              </a:rPr>
              <a:t>Is something overheating?</a:t>
            </a:r>
          </a:p>
          <a:p>
            <a:r>
              <a:rPr lang="en-US" cap="none" dirty="0">
                <a:latin typeface="Calibri" panose="020F0502020204030204" pitchFamily="34" charset="0"/>
                <a:cs typeface="Calibri" panose="020F0502020204030204" pitchFamily="34" charset="0"/>
              </a:rPr>
              <a:t>Is a component, such as a pump or motor, making an abnormal sound or vibrating?</a:t>
            </a:r>
          </a:p>
          <a:p>
            <a:r>
              <a:rPr lang="en-US" cap="none" dirty="0">
                <a:latin typeface="Calibri" panose="020F0502020204030204" pitchFamily="34" charset="0"/>
                <a:cs typeface="Calibri" panose="020F0502020204030204" pitchFamily="34" charset="0"/>
              </a:rPr>
              <a:t>Did the system experience a loss of speed? Approximately where did it occur?</a:t>
            </a:r>
          </a:p>
          <a:p>
            <a:r>
              <a:rPr lang="en-US" cap="none" dirty="0">
                <a:latin typeface="Calibri" panose="020F0502020204030204" pitchFamily="34" charset="0"/>
                <a:cs typeface="Calibri" panose="020F0502020204030204" pitchFamily="34" charset="0"/>
              </a:rPr>
              <a:t>How often does the problem happen? Was it a one-time occurrence, or does it happen intermittently?</a:t>
            </a:r>
          </a:p>
        </p:txBody>
      </p:sp>
    </p:spTree>
    <p:extLst>
      <p:ext uri="{BB962C8B-B14F-4D97-AF65-F5344CB8AC3E}">
        <p14:creationId xmlns:p14="http://schemas.microsoft.com/office/powerpoint/2010/main" val="302208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Troubleshooting check list:</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fontScale="70000" lnSpcReduction="20000"/>
          </a:bodyPr>
          <a:lstStyle/>
          <a:p>
            <a:r>
              <a:rPr lang="en-US" b="1" cap="none" dirty="0">
                <a:latin typeface="Calibri" panose="020F0502020204030204" pitchFamily="34" charset="0"/>
                <a:cs typeface="Calibri" panose="020F0502020204030204" pitchFamily="34" charset="0"/>
              </a:rPr>
              <a:t>Check the motor</a:t>
            </a:r>
            <a:r>
              <a:rPr lang="en-US" cap="none" dirty="0">
                <a:latin typeface="Calibri" panose="020F0502020204030204" pitchFamily="34" charset="0"/>
                <a:cs typeface="Calibri" panose="020F0502020204030204" pitchFamily="34" charset="0"/>
              </a:rPr>
              <a:t>: Ensure the motor has the correct wiring and can turn on and off.</a:t>
            </a:r>
          </a:p>
          <a:p>
            <a:r>
              <a:rPr lang="en-US" b="1" cap="none" dirty="0">
                <a:latin typeface="Calibri" panose="020F0502020204030204" pitchFamily="34" charset="0"/>
                <a:cs typeface="Calibri" panose="020F0502020204030204" pitchFamily="34" charset="0"/>
              </a:rPr>
              <a:t>Check the pump</a:t>
            </a:r>
            <a:r>
              <a:rPr lang="en-US" cap="none" dirty="0">
                <a:latin typeface="Calibri" panose="020F0502020204030204" pitchFamily="34" charset="0"/>
                <a:cs typeface="Calibri" panose="020F0502020204030204" pitchFamily="34" charset="0"/>
              </a:rPr>
              <a:t>: Take the pump assembly apart and assess all parts to ensure that they are functional and installed correctly. The most common problem areas include the pump shaft, coupling and filter.</a:t>
            </a:r>
          </a:p>
          <a:p>
            <a:r>
              <a:rPr lang="en-US" b="1" cap="none" dirty="0">
                <a:latin typeface="Calibri" panose="020F0502020204030204" pitchFamily="34" charset="0"/>
                <a:cs typeface="Calibri" panose="020F0502020204030204" pitchFamily="34" charset="0"/>
              </a:rPr>
              <a:t>Check the fluids</a:t>
            </a:r>
            <a:r>
              <a:rPr lang="en-US" cap="none" dirty="0">
                <a:latin typeface="Calibri" panose="020F0502020204030204" pitchFamily="34" charset="0"/>
                <a:cs typeface="Calibri" panose="020F0502020204030204" pitchFamily="34" charset="0"/>
              </a:rPr>
              <a:t>: Check the level, color and viscosity of the hydraulic oil to ensure it meets specifications and has not become contaminated. Low hydraulic fluid symptoms include pressure or power loss. When in doubt, drain and replace the fluids.</a:t>
            </a:r>
          </a:p>
          <a:p>
            <a:r>
              <a:rPr lang="en-US" b="1" cap="none" dirty="0">
                <a:latin typeface="Calibri" panose="020F0502020204030204" pitchFamily="34" charset="0"/>
                <a:cs typeface="Calibri" panose="020F0502020204030204" pitchFamily="34" charset="0"/>
              </a:rPr>
              <a:t>Check the seals</a:t>
            </a:r>
            <a:r>
              <a:rPr lang="en-US" cap="none" dirty="0">
                <a:latin typeface="Calibri" panose="020F0502020204030204" pitchFamily="34" charset="0"/>
                <a:cs typeface="Calibri" panose="020F0502020204030204" pitchFamily="34" charset="0"/>
              </a:rPr>
              <a:t>: Look for evidence of any fluid leakage around your hydraulic system's seals, especially the shaft seal. Leakage can indicate worn-out or blown seals that can cause malfunctions with pumps, motors and control valves.</a:t>
            </a:r>
          </a:p>
          <a:p>
            <a:r>
              <a:rPr lang="en-US" b="1" cap="none" dirty="0">
                <a:latin typeface="Calibri" panose="020F0502020204030204" pitchFamily="34" charset="0"/>
                <a:cs typeface="Calibri" panose="020F0502020204030204" pitchFamily="34" charset="0"/>
              </a:rPr>
              <a:t>Check the filters</a:t>
            </a:r>
            <a:r>
              <a:rPr lang="en-US" cap="none" dirty="0">
                <a:latin typeface="Calibri" panose="020F0502020204030204" pitchFamily="34" charset="0"/>
                <a:cs typeface="Calibri" panose="020F0502020204030204" pitchFamily="34" charset="0"/>
              </a:rPr>
              <a:t>: Ensure filters are clear of plugs and blockages. Common clogged hydraulic filter symptoms include sluggish operation and noisy operation.</a:t>
            </a:r>
          </a:p>
          <a:p>
            <a:r>
              <a:rPr lang="en-US" b="1" cap="none" dirty="0">
                <a:latin typeface="Calibri" panose="020F0502020204030204" pitchFamily="34" charset="0"/>
                <a:cs typeface="Calibri" panose="020F0502020204030204" pitchFamily="34" charset="0"/>
              </a:rPr>
              <a:t>Check valves and lines</a:t>
            </a:r>
            <a:r>
              <a:rPr lang="en-US" cap="none" dirty="0">
                <a:latin typeface="Calibri" panose="020F0502020204030204" pitchFamily="34" charset="0"/>
                <a:cs typeface="Calibri" panose="020F0502020204030204" pitchFamily="34" charset="0"/>
              </a:rPr>
              <a:t>: Observe all lines for potential leaks, and tighten every connection point. Also, check the relief valve for any signs of damage.</a:t>
            </a:r>
          </a:p>
          <a:p>
            <a:r>
              <a:rPr lang="en-US" b="1" cap="none" dirty="0">
                <a:latin typeface="Calibri" panose="020F0502020204030204" pitchFamily="34" charset="0"/>
                <a:cs typeface="Calibri" panose="020F0502020204030204" pitchFamily="34" charset="0"/>
              </a:rPr>
              <a:t>Run the system</a:t>
            </a:r>
            <a:r>
              <a:rPr lang="en-US" cap="none" dirty="0">
                <a:latin typeface="Calibri" panose="020F0502020204030204" pitchFamily="34" charset="0"/>
                <a:cs typeface="Calibri" panose="020F0502020204030204" pitchFamily="34" charset="0"/>
              </a:rPr>
              <a:t>: When you have completed all these essential checks, turn on the system and monitor it for pressure and temperature fluctuations, as well as abnormal sounds. If all seems well, check your pressure sensor for potential failure.</a:t>
            </a:r>
          </a:p>
        </p:txBody>
      </p:sp>
    </p:spTree>
    <p:extLst>
      <p:ext uri="{BB962C8B-B14F-4D97-AF65-F5344CB8AC3E}">
        <p14:creationId xmlns:p14="http://schemas.microsoft.com/office/powerpoint/2010/main" val="370229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5BE34-23AB-CCC0-A676-43194B48CA33}"/>
              </a:ext>
            </a:extLst>
          </p:cNvPr>
          <p:cNvPicPr>
            <a:picLocks noChangeAspect="1"/>
          </p:cNvPicPr>
          <p:nvPr/>
        </p:nvPicPr>
        <p:blipFill>
          <a:blip r:embed="rId2"/>
          <a:stretch>
            <a:fillRect/>
          </a:stretch>
        </p:blipFill>
        <p:spPr>
          <a:xfrm>
            <a:off x="0" y="1381125"/>
            <a:ext cx="8143875" cy="5476875"/>
          </a:xfrm>
          <a:prstGeom prst="rect">
            <a:avLst/>
          </a:prstGeom>
        </p:spPr>
      </p:pic>
      <p:sp>
        <p:nvSpPr>
          <p:cNvPr id="6" name="Content Placeholder 2">
            <a:extLst>
              <a:ext uri="{FF2B5EF4-FFF2-40B4-BE49-F238E27FC236}">
                <a16:creationId xmlns:a16="http://schemas.microsoft.com/office/drawing/2014/main" id="{9AC24815-7858-035B-D9A4-01F13B09BFD4}"/>
              </a:ext>
            </a:extLst>
          </p:cNvPr>
          <p:cNvSpPr txBox="1">
            <a:spLocks/>
          </p:cNvSpPr>
          <p:nvPr/>
        </p:nvSpPr>
        <p:spPr>
          <a:xfrm>
            <a:off x="8296274" y="341586"/>
            <a:ext cx="3858940" cy="62116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buFont typeface="Arial" panose="020B0604020202020204" pitchFamily="34" charset="0"/>
              <a:buAutoNum type="alphaUcPeriod"/>
            </a:pPr>
            <a:r>
              <a:rPr lang="en-US" cap="none">
                <a:latin typeface="Calibri" panose="020F0502020204030204" pitchFamily="34" charset="0"/>
                <a:cs typeface="Calibri" panose="020F0502020204030204" pitchFamily="34" charset="0"/>
              </a:rPr>
              <a:t>Any or all of the following: replace dirty filters; wash strainers in solvent compatible with system fluid; clean clogged inlet line; clean or replace reservoir breather vent; change system fluid; change to proper pump drive motor speed; overhaul or replace supercharge pump; fluid may be too cold. </a:t>
            </a:r>
          </a:p>
          <a:p>
            <a:pPr marL="457200" indent="-457200">
              <a:buFont typeface="Arial" panose="020B0604020202020204" pitchFamily="34" charset="0"/>
              <a:buAutoNum type="alphaUcPeriod"/>
            </a:pPr>
            <a:r>
              <a:rPr lang="en-US" cap="none">
                <a:latin typeface="Calibri" panose="020F0502020204030204" pitchFamily="34" charset="0"/>
                <a:cs typeface="Calibri" panose="020F0502020204030204" pitchFamily="34" charset="0"/>
              </a:rPr>
              <a:t>Any or all of the following: tighten leaking connections; fill reservoir to proper level bleed air from system; replace pump shaft seal.</a:t>
            </a:r>
          </a:p>
          <a:p>
            <a:pPr marL="457200" indent="-457200">
              <a:buFont typeface="Arial" panose="020B0604020202020204" pitchFamily="34" charset="0"/>
              <a:buAutoNum type="alphaUcPeriod"/>
            </a:pPr>
            <a:r>
              <a:rPr lang="en-US" cap="none">
                <a:latin typeface="Calibri" panose="020F0502020204030204" pitchFamily="34" charset="0"/>
                <a:cs typeface="Calibri" panose="020F0502020204030204" pitchFamily="34" charset="0"/>
              </a:rPr>
              <a:t>Align unit and check condition of seals, bearings and coupling.</a:t>
            </a:r>
          </a:p>
          <a:p>
            <a:pPr marL="457200" indent="-457200">
              <a:buFont typeface="Arial" panose="020B0604020202020204" pitchFamily="34" charset="0"/>
              <a:buAutoNum type="alphaUcPeriod"/>
            </a:pPr>
            <a:r>
              <a:rPr lang="en-US" cap="none">
                <a:latin typeface="Calibri" panose="020F0502020204030204" pitchFamily="34" charset="0"/>
                <a:cs typeface="Calibri" panose="020F0502020204030204" pitchFamily="34" charset="0"/>
              </a:rPr>
              <a:t>Install pressure gauge and adjust to correct pressure. </a:t>
            </a:r>
          </a:p>
          <a:p>
            <a:pPr marL="457200" indent="-457200">
              <a:buFont typeface="Arial" panose="020B0604020202020204" pitchFamily="34" charset="0"/>
              <a:buAutoNum type="alphaUcPeriod"/>
            </a:pPr>
            <a:r>
              <a:rPr lang="en-US" cap="none">
                <a:latin typeface="Calibri" panose="020F0502020204030204" pitchFamily="34" charset="0"/>
                <a:cs typeface="Calibri" panose="020F0502020204030204" pitchFamily="34" charset="0"/>
              </a:rPr>
              <a:t>Overhaul or replace</a:t>
            </a:r>
            <a:endParaRPr lang="en-US" cap="none"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F58B8877-16C4-89DF-356C-27FB8D6D41D7}"/>
              </a:ext>
            </a:extLst>
          </p:cNvPr>
          <p:cNvSpPr>
            <a:spLocks noGrp="1"/>
          </p:cNvSpPr>
          <p:nvPr>
            <p:ph type="title"/>
          </p:nvPr>
        </p:nvSpPr>
        <p:spPr>
          <a:xfrm>
            <a:off x="837575" y="341586"/>
            <a:ext cx="7382499" cy="831911"/>
          </a:xfrm>
        </p:spPr>
        <p:txBody>
          <a:bodyPr>
            <a:normAutofit fontScale="90000"/>
          </a:bodyPr>
          <a:lstStyle/>
          <a:p>
            <a:pPr algn="l"/>
            <a:r>
              <a:rPr lang="en-US" dirty="0"/>
              <a:t>Troubleshooting guides and maintenance hints:</a:t>
            </a:r>
          </a:p>
        </p:txBody>
      </p:sp>
    </p:spTree>
    <p:extLst>
      <p:ext uri="{BB962C8B-B14F-4D97-AF65-F5344CB8AC3E}">
        <p14:creationId xmlns:p14="http://schemas.microsoft.com/office/powerpoint/2010/main" val="3739148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97DF4-5478-481B-3E5A-DBC440ADC442}"/>
              </a:ext>
            </a:extLst>
          </p:cNvPr>
          <p:cNvSpPr>
            <a:spLocks noGrp="1"/>
          </p:cNvSpPr>
          <p:nvPr>
            <p:ph sz="quarter" idx="13"/>
          </p:nvPr>
        </p:nvSpPr>
        <p:spPr>
          <a:xfrm>
            <a:off x="8859683" y="108733"/>
            <a:ext cx="3268718" cy="6439212"/>
          </a:xfrm>
        </p:spPr>
        <p:txBody>
          <a:bodyPr>
            <a:normAutofit fontScale="55000" lnSpcReduction="20000"/>
          </a:bodyPr>
          <a:lstStyle/>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Any or all of the following: replace dirty filters; clean clogged inlet line; clean or replace reservoir breather vent; change system fluid; change to proper pump drive motor speed; overhaul or replace supercharge pump. </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Any or all of the following: tighten leaking connections; fill reservoir to proper level; bleed air from system; replace pump shaft seal.</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Align unit and check condition of seals and bearings; locate and correct mechanical binding; check for work load in excess of circuit design. </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Install pressure gauge and adjust to correct pressure .</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Overhaul or replace.</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Change filters and also system fluid if improper viscosity; fill reservoir to proper level.</a:t>
            </a:r>
          </a:p>
          <a:p>
            <a:pPr marL="457200" indent="-457200">
              <a:lnSpc>
                <a:spcPct val="140000"/>
              </a:lnSpc>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Clean cooler and/or cooler strainer; replace cooler control valve; repair or replace cooler</a:t>
            </a:r>
          </a:p>
        </p:txBody>
      </p:sp>
      <p:pic>
        <p:nvPicPr>
          <p:cNvPr id="7" name="Picture 6">
            <a:extLst>
              <a:ext uri="{FF2B5EF4-FFF2-40B4-BE49-F238E27FC236}">
                <a16:creationId xmlns:a16="http://schemas.microsoft.com/office/drawing/2014/main" id="{3E1163DA-FDA4-81B3-0487-21EFC4A9D528}"/>
              </a:ext>
            </a:extLst>
          </p:cNvPr>
          <p:cNvPicPr>
            <a:picLocks noChangeAspect="1"/>
          </p:cNvPicPr>
          <p:nvPr/>
        </p:nvPicPr>
        <p:blipFill>
          <a:blip r:embed="rId2"/>
          <a:stretch>
            <a:fillRect/>
          </a:stretch>
        </p:blipFill>
        <p:spPr>
          <a:xfrm>
            <a:off x="0" y="1006988"/>
            <a:ext cx="8859683" cy="5851012"/>
          </a:xfrm>
          <a:prstGeom prst="rect">
            <a:avLst/>
          </a:prstGeom>
        </p:spPr>
      </p:pic>
      <p:sp>
        <p:nvSpPr>
          <p:cNvPr id="8" name="Title 1">
            <a:extLst>
              <a:ext uri="{FF2B5EF4-FFF2-40B4-BE49-F238E27FC236}">
                <a16:creationId xmlns:a16="http://schemas.microsoft.com/office/drawing/2014/main" id="{17F904A3-81A3-767D-153E-40E5787643D8}"/>
              </a:ext>
            </a:extLst>
          </p:cNvPr>
          <p:cNvSpPr>
            <a:spLocks noGrp="1"/>
          </p:cNvSpPr>
          <p:nvPr>
            <p:ph type="title"/>
          </p:nvPr>
        </p:nvSpPr>
        <p:spPr>
          <a:xfrm>
            <a:off x="738591" y="268013"/>
            <a:ext cx="7382499" cy="831911"/>
          </a:xfrm>
        </p:spPr>
        <p:txBody>
          <a:bodyPr>
            <a:normAutofit fontScale="90000"/>
          </a:bodyPr>
          <a:lstStyle/>
          <a:p>
            <a:pPr algn="l"/>
            <a:r>
              <a:rPr lang="en-US" dirty="0"/>
              <a:t>Troubleshooting guides and maintenance hints:</a:t>
            </a:r>
          </a:p>
        </p:txBody>
      </p:sp>
    </p:spTree>
    <p:extLst>
      <p:ext uri="{BB962C8B-B14F-4D97-AF65-F5344CB8AC3E}">
        <p14:creationId xmlns:p14="http://schemas.microsoft.com/office/powerpoint/2010/main" val="197534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42EE4-2366-F26B-7788-72ED7E297596}"/>
              </a:ext>
            </a:extLst>
          </p:cNvPr>
          <p:cNvSpPr>
            <a:spLocks noGrp="1"/>
          </p:cNvSpPr>
          <p:nvPr>
            <p:ph sz="quarter" idx="13"/>
          </p:nvPr>
        </p:nvSpPr>
        <p:spPr>
          <a:xfrm>
            <a:off x="6779172" y="0"/>
            <a:ext cx="5076497" cy="6857998"/>
          </a:xfrm>
        </p:spPr>
        <p:txBody>
          <a:bodyPr>
            <a:normAutofit/>
          </a:bodyPr>
          <a:lstStyle/>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Any or all of the following: replace dirty filters; clean clogged inlet line; clean or replace reservoir breather vent; fill reservoir to proper level; overhaul or replace supercharge pump.</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Tighten leaking connections.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Check for damaged pump or pump drive; replace and align coupling.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Adjust.</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Overhaul or replace.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Check position of manually operated controls; check electrical circuit on solenoid operated controls; repair or replace pilot pressure pump.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Reverse rotation.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 Replace with correct unit. </a:t>
            </a:r>
          </a:p>
        </p:txBody>
      </p:sp>
      <p:pic>
        <p:nvPicPr>
          <p:cNvPr id="5" name="Picture 4">
            <a:extLst>
              <a:ext uri="{FF2B5EF4-FFF2-40B4-BE49-F238E27FC236}">
                <a16:creationId xmlns:a16="http://schemas.microsoft.com/office/drawing/2014/main" id="{54DDD25D-CBA2-1523-55F4-968610E3F9AD}"/>
              </a:ext>
            </a:extLst>
          </p:cNvPr>
          <p:cNvPicPr>
            <a:picLocks noChangeAspect="1"/>
          </p:cNvPicPr>
          <p:nvPr/>
        </p:nvPicPr>
        <p:blipFill>
          <a:blip r:embed="rId2"/>
          <a:stretch>
            <a:fillRect/>
          </a:stretch>
        </p:blipFill>
        <p:spPr>
          <a:xfrm>
            <a:off x="0" y="752285"/>
            <a:ext cx="6521037" cy="6185340"/>
          </a:xfrm>
          <a:prstGeom prst="rect">
            <a:avLst/>
          </a:prstGeom>
        </p:spPr>
      </p:pic>
      <p:sp>
        <p:nvSpPr>
          <p:cNvPr id="6" name="Title 1">
            <a:extLst>
              <a:ext uri="{FF2B5EF4-FFF2-40B4-BE49-F238E27FC236}">
                <a16:creationId xmlns:a16="http://schemas.microsoft.com/office/drawing/2014/main" id="{FFDD2E8C-6DE2-5605-6FF9-63F473CF4A6C}"/>
              </a:ext>
            </a:extLst>
          </p:cNvPr>
          <p:cNvSpPr>
            <a:spLocks noGrp="1"/>
          </p:cNvSpPr>
          <p:nvPr>
            <p:ph type="title"/>
          </p:nvPr>
        </p:nvSpPr>
        <p:spPr>
          <a:xfrm>
            <a:off x="336331" y="0"/>
            <a:ext cx="7382499" cy="831911"/>
          </a:xfrm>
        </p:spPr>
        <p:txBody>
          <a:bodyPr>
            <a:normAutofit fontScale="90000"/>
          </a:bodyPr>
          <a:lstStyle/>
          <a:p>
            <a:pPr algn="l"/>
            <a:r>
              <a:rPr lang="en-US" dirty="0"/>
              <a:t>Troubleshooting guides and maintenance hints:</a:t>
            </a:r>
          </a:p>
        </p:txBody>
      </p:sp>
    </p:spTree>
    <p:extLst>
      <p:ext uri="{BB962C8B-B14F-4D97-AF65-F5344CB8AC3E}">
        <p14:creationId xmlns:p14="http://schemas.microsoft.com/office/powerpoint/2010/main" val="93325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E5A94-9B0F-C169-A4D2-C20F3F40F381}"/>
              </a:ext>
            </a:extLst>
          </p:cNvPr>
          <p:cNvSpPr>
            <a:spLocks noGrp="1"/>
          </p:cNvSpPr>
          <p:nvPr>
            <p:ph sz="quarter" idx="13"/>
          </p:nvPr>
        </p:nvSpPr>
        <p:spPr>
          <a:xfrm>
            <a:off x="7800974" y="115614"/>
            <a:ext cx="3876019" cy="6484883"/>
          </a:xfrm>
        </p:spPr>
        <p:txBody>
          <a:bodyPr/>
          <a:lstStyle/>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Replace dirty filters and system fluid. </a:t>
            </a:r>
          </a:p>
          <a:p>
            <a:pPr marL="457200" indent="-457200">
              <a:buFont typeface="Arial" panose="020B0604020202020204" pitchFamily="34" charset="0"/>
              <a:buAutoNum type="alphaUcPeriod"/>
            </a:pPr>
            <a:r>
              <a:rPr lang="en-US" cap="none" dirty="0">
                <a:latin typeface="Calibri" panose="020F0502020204030204" pitchFamily="34" charset="0"/>
                <a:cs typeface="Calibri" panose="020F0502020204030204" pitchFamily="34" charset="0"/>
              </a:rPr>
              <a:t>Tighten leaking connections (fill reservoir to proper level and bleed air from system). </a:t>
            </a:r>
          </a:p>
        </p:txBody>
      </p:sp>
      <p:pic>
        <p:nvPicPr>
          <p:cNvPr id="5" name="Picture 4">
            <a:extLst>
              <a:ext uri="{FF2B5EF4-FFF2-40B4-BE49-F238E27FC236}">
                <a16:creationId xmlns:a16="http://schemas.microsoft.com/office/drawing/2014/main" id="{B6A95A71-0437-F515-5C48-9C6EA078AF31}"/>
              </a:ext>
            </a:extLst>
          </p:cNvPr>
          <p:cNvPicPr>
            <a:picLocks noChangeAspect="1"/>
          </p:cNvPicPr>
          <p:nvPr/>
        </p:nvPicPr>
        <p:blipFill>
          <a:blip r:embed="rId2"/>
          <a:stretch>
            <a:fillRect/>
          </a:stretch>
        </p:blipFill>
        <p:spPr>
          <a:xfrm>
            <a:off x="0" y="662152"/>
            <a:ext cx="7800975" cy="5938345"/>
          </a:xfrm>
          <a:prstGeom prst="rect">
            <a:avLst/>
          </a:prstGeom>
        </p:spPr>
      </p:pic>
      <p:sp>
        <p:nvSpPr>
          <p:cNvPr id="6" name="Title 1">
            <a:extLst>
              <a:ext uri="{FF2B5EF4-FFF2-40B4-BE49-F238E27FC236}">
                <a16:creationId xmlns:a16="http://schemas.microsoft.com/office/drawing/2014/main" id="{F612051B-09CE-D58D-A2B6-48693219AF12}"/>
              </a:ext>
            </a:extLst>
          </p:cNvPr>
          <p:cNvSpPr>
            <a:spLocks noGrp="1"/>
          </p:cNvSpPr>
          <p:nvPr>
            <p:ph type="title"/>
          </p:nvPr>
        </p:nvSpPr>
        <p:spPr>
          <a:xfrm>
            <a:off x="603245" y="0"/>
            <a:ext cx="7382499" cy="831911"/>
          </a:xfrm>
        </p:spPr>
        <p:txBody>
          <a:bodyPr>
            <a:normAutofit fontScale="90000"/>
          </a:bodyPr>
          <a:lstStyle/>
          <a:p>
            <a:pPr algn="l"/>
            <a:r>
              <a:rPr lang="en-US" dirty="0"/>
              <a:t>Troubleshooting guides and maintenance hints:</a:t>
            </a:r>
          </a:p>
        </p:txBody>
      </p:sp>
    </p:spTree>
    <p:extLst>
      <p:ext uri="{BB962C8B-B14F-4D97-AF65-F5344CB8AC3E}">
        <p14:creationId xmlns:p14="http://schemas.microsoft.com/office/powerpoint/2010/main" val="129388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01CF-4C70-EFE6-179A-4E88F7DC6136}"/>
              </a:ext>
            </a:extLst>
          </p:cNvPr>
          <p:cNvSpPr>
            <a:spLocks noGrp="1"/>
          </p:cNvSpPr>
          <p:nvPr>
            <p:ph type="title"/>
          </p:nvPr>
        </p:nvSpPr>
        <p:spPr>
          <a:xfrm>
            <a:off x="913775" y="618517"/>
            <a:ext cx="10364451" cy="779359"/>
          </a:xfrm>
        </p:spPr>
        <p:txBody>
          <a:bodyPr/>
          <a:lstStyle/>
          <a:p>
            <a:pPr algn="l"/>
            <a:r>
              <a:rPr lang="en-US" dirty="0"/>
              <a:t>Table of content: </a:t>
            </a:r>
          </a:p>
        </p:txBody>
      </p:sp>
      <p:sp>
        <p:nvSpPr>
          <p:cNvPr id="3" name="Content Placeholder 2">
            <a:extLst>
              <a:ext uri="{FF2B5EF4-FFF2-40B4-BE49-F238E27FC236}">
                <a16:creationId xmlns:a16="http://schemas.microsoft.com/office/drawing/2014/main" id="{58C99206-BAAD-F943-BD1F-107D57D2C9A5}"/>
              </a:ext>
            </a:extLst>
          </p:cNvPr>
          <p:cNvSpPr>
            <a:spLocks noGrp="1"/>
          </p:cNvSpPr>
          <p:nvPr>
            <p:ph sz="quarter" idx="13"/>
          </p:nvPr>
        </p:nvSpPr>
        <p:spPr>
          <a:xfrm>
            <a:off x="913774" y="1397876"/>
            <a:ext cx="10363826" cy="4393323"/>
          </a:xfrm>
        </p:spPr>
        <p:txBody>
          <a:bodyPr>
            <a:normAutofit fontScale="85000" lnSpcReduction="20000"/>
          </a:bodyPr>
          <a:lstStyle/>
          <a:p>
            <a:r>
              <a:rPr lang="en-US" cap="none" dirty="0">
                <a:latin typeface="Calibri" panose="020F0502020204030204" pitchFamily="34" charset="0"/>
                <a:cs typeface="Calibri" panose="020F0502020204030204" pitchFamily="34" charset="0"/>
              </a:rPr>
              <a:t>Introduction.</a:t>
            </a:r>
          </a:p>
          <a:p>
            <a:r>
              <a:rPr lang="en-US" cap="none" dirty="0">
                <a:latin typeface="Calibri" panose="020F0502020204030204" pitchFamily="34" charset="0"/>
                <a:cs typeface="Calibri" panose="020F0502020204030204" pitchFamily="34" charset="0"/>
              </a:rPr>
              <a:t>Take in consideration.</a:t>
            </a:r>
          </a:p>
          <a:p>
            <a:r>
              <a:rPr lang="en-US" cap="none" dirty="0">
                <a:latin typeface="Calibri" panose="020F0502020204030204" pitchFamily="34" charset="0"/>
                <a:cs typeface="Calibri" panose="020F0502020204030204" pitchFamily="34" charset="0"/>
              </a:rPr>
              <a:t>Common causes of hydraulic failure.</a:t>
            </a:r>
          </a:p>
          <a:p>
            <a:r>
              <a:rPr lang="en-US" cap="none" dirty="0">
                <a:latin typeface="Calibri" panose="020F0502020204030204" pitchFamily="34" charset="0"/>
                <a:cs typeface="Calibri" panose="020F0502020204030204" pitchFamily="34" charset="0"/>
              </a:rPr>
              <a:t>General rules for hydraulic maintenance engineers.</a:t>
            </a:r>
          </a:p>
          <a:p>
            <a:r>
              <a:rPr lang="en-US" cap="none" dirty="0">
                <a:latin typeface="Calibri" panose="020F0502020204030204" pitchFamily="34" charset="0"/>
                <a:cs typeface="Calibri" panose="020F0502020204030204" pitchFamily="34" charset="0"/>
              </a:rPr>
              <a:t>Ten steps trouble shooting process.</a:t>
            </a:r>
          </a:p>
          <a:p>
            <a:r>
              <a:rPr lang="en-US" cap="none" dirty="0">
                <a:latin typeface="Calibri" panose="020F0502020204030204" pitchFamily="34" charset="0"/>
                <a:cs typeface="Calibri" panose="020F0502020204030204" pitchFamily="34" charset="0"/>
              </a:rPr>
              <a:t>Before identifying the problem.</a:t>
            </a:r>
          </a:p>
          <a:p>
            <a:r>
              <a:rPr lang="en-US" cap="none" dirty="0">
                <a:latin typeface="Calibri" panose="020F0502020204030204" pitchFamily="34" charset="0"/>
                <a:cs typeface="Calibri" panose="020F0502020204030204" pitchFamily="34" charset="0"/>
              </a:rPr>
              <a:t>Questions to identify the problem.</a:t>
            </a:r>
          </a:p>
          <a:p>
            <a:r>
              <a:rPr lang="en-US" cap="none" dirty="0">
                <a:latin typeface="Calibri" panose="020F0502020204030204" pitchFamily="34" charset="0"/>
                <a:cs typeface="Calibri" panose="020F0502020204030204" pitchFamily="34" charset="0"/>
              </a:rPr>
              <a:t>Troubleshooting check list.</a:t>
            </a:r>
          </a:p>
          <a:p>
            <a:r>
              <a:rPr lang="en-US" cap="none" dirty="0">
                <a:latin typeface="Calibri" panose="020F0502020204030204" pitchFamily="34" charset="0"/>
                <a:cs typeface="Calibri" panose="020F0502020204030204" pitchFamily="34" charset="0"/>
              </a:rPr>
              <a:t>Troubleshooting guides and maintenance hints.</a:t>
            </a:r>
          </a:p>
          <a:p>
            <a:r>
              <a:rPr lang="en-US" cap="none" dirty="0">
                <a:latin typeface="Calibri" panose="020F0502020204030204" pitchFamily="34" charset="0"/>
                <a:cs typeface="Calibri" panose="020F0502020204030204" pitchFamily="34" charset="0"/>
              </a:rPr>
              <a:t>How to prevent hydraulic system failure.</a:t>
            </a:r>
          </a:p>
          <a:p>
            <a:r>
              <a:rPr lang="en-US" cap="none" dirty="0">
                <a:latin typeface="Calibri" panose="020F0502020204030204" pitchFamily="34" charset="0"/>
                <a:cs typeface="Calibri" panose="020F0502020204030204" pitchFamily="34" charset="0"/>
              </a:rPr>
              <a:t>Hydraulic system maintenance.</a:t>
            </a:r>
          </a:p>
          <a:p>
            <a:endParaRPr lang="en-US" cap="none" dirty="0">
              <a:latin typeface="Calibri" panose="020F0502020204030204" pitchFamily="34" charset="0"/>
              <a:cs typeface="Calibri" panose="020F0502020204030204" pitchFamily="34" charset="0"/>
            </a:endParaRP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80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97B50-6802-F2A3-B5ED-03A049BEC895}"/>
              </a:ext>
            </a:extLst>
          </p:cNvPr>
          <p:cNvSpPr>
            <a:spLocks noGrp="1"/>
          </p:cNvSpPr>
          <p:nvPr>
            <p:ph sz="quarter" idx="13"/>
          </p:nvPr>
        </p:nvSpPr>
        <p:spPr>
          <a:xfrm>
            <a:off x="6589985" y="0"/>
            <a:ext cx="4845269" cy="6695090"/>
          </a:xfrm>
        </p:spPr>
        <p:txBody>
          <a:bodyPr/>
          <a:lstStyle/>
          <a:p>
            <a:pPr marL="457200" indent="-457200">
              <a:buAutoNum type="alphaUcPeriod"/>
            </a:pPr>
            <a:r>
              <a:rPr lang="en-US" cap="none" dirty="0">
                <a:latin typeface="Calibri" panose="020F0502020204030204" pitchFamily="34" charset="0"/>
                <a:cs typeface="Calibri" panose="020F0502020204030204" pitchFamily="34" charset="0"/>
              </a:rPr>
              <a:t>Fluid may be too cold or should be changed to clean fluid of correct viscosity. </a:t>
            </a:r>
          </a:p>
          <a:p>
            <a:pPr marL="457200" indent="-457200">
              <a:buAutoNum type="alphaUcPeriod"/>
            </a:pPr>
            <a:r>
              <a:rPr lang="en-US" cap="none" dirty="0">
                <a:latin typeface="Calibri" panose="020F0502020204030204" pitchFamily="34" charset="0"/>
                <a:cs typeface="Calibri" panose="020F0502020204030204" pitchFamily="34" charset="0"/>
              </a:rPr>
              <a:t>Locate bind and repair. </a:t>
            </a:r>
          </a:p>
          <a:p>
            <a:pPr marL="457200" indent="-457200">
              <a:buAutoNum type="alphaUcPeriod"/>
            </a:pPr>
            <a:r>
              <a:rPr lang="en-US" cap="none" dirty="0">
                <a:latin typeface="Calibri" panose="020F0502020204030204" pitchFamily="34" charset="0"/>
                <a:cs typeface="Calibri" panose="020F0502020204030204" pitchFamily="34" charset="0"/>
              </a:rPr>
              <a:t>Adjust, repair or replace. </a:t>
            </a:r>
          </a:p>
          <a:p>
            <a:pPr marL="457200" indent="-457200">
              <a:buAutoNum type="alphaUcPeriod"/>
            </a:pPr>
            <a:r>
              <a:rPr lang="en-US" cap="none" dirty="0">
                <a:latin typeface="Calibri" panose="020F0502020204030204" pitchFamily="34" charset="0"/>
                <a:cs typeface="Calibri" panose="020F0502020204030204" pitchFamily="34" charset="0"/>
              </a:rPr>
              <a:t>Clean and adjust or replace; check condition of system fluid and filters. </a:t>
            </a:r>
          </a:p>
          <a:p>
            <a:pPr marL="457200" indent="-457200">
              <a:buAutoNum type="alphaUcPeriod"/>
            </a:pPr>
            <a:r>
              <a:rPr lang="en-US" cap="none" dirty="0">
                <a:latin typeface="Calibri" panose="020F0502020204030204" pitchFamily="34" charset="0"/>
                <a:cs typeface="Calibri" panose="020F0502020204030204" pitchFamily="34" charset="0"/>
              </a:rPr>
              <a:t>Overhaul or replace. </a:t>
            </a:r>
          </a:p>
          <a:p>
            <a:pPr marL="457200" indent="-457200">
              <a:buAutoNum type="alphaUcPeriod"/>
            </a:pPr>
            <a:r>
              <a:rPr lang="en-US" cap="none" dirty="0">
                <a:latin typeface="Calibri" panose="020F0502020204030204" pitchFamily="34" charset="0"/>
                <a:cs typeface="Calibri" panose="020F0502020204030204" pitchFamily="34" charset="0"/>
              </a:rPr>
              <a:t>Repair command console or interconnecting wires. </a:t>
            </a:r>
          </a:p>
          <a:p>
            <a:pPr marL="457200" indent="-457200">
              <a:buAutoNum type="alphaUcPeriod"/>
            </a:pPr>
            <a:r>
              <a:rPr lang="en-US" cap="none" dirty="0">
                <a:latin typeface="Calibri" panose="020F0502020204030204" pitchFamily="34" charset="0"/>
                <a:cs typeface="Calibri" panose="020F0502020204030204" pitchFamily="34" charset="0"/>
              </a:rPr>
              <a:t>Lubricate. </a:t>
            </a:r>
          </a:p>
          <a:p>
            <a:pPr marL="457200" indent="-457200">
              <a:buAutoNum type="alphaUcPeriod"/>
            </a:pPr>
            <a:r>
              <a:rPr lang="en-US" cap="none" dirty="0">
                <a:latin typeface="Calibri" panose="020F0502020204030204" pitchFamily="34" charset="0"/>
                <a:cs typeface="Calibri" panose="020F0502020204030204" pitchFamily="34" charset="0"/>
              </a:rPr>
              <a:t>Adjust, repair or replace counterbalance valve. </a:t>
            </a:r>
          </a:p>
        </p:txBody>
      </p:sp>
      <p:pic>
        <p:nvPicPr>
          <p:cNvPr id="5" name="Picture 4">
            <a:extLst>
              <a:ext uri="{FF2B5EF4-FFF2-40B4-BE49-F238E27FC236}">
                <a16:creationId xmlns:a16="http://schemas.microsoft.com/office/drawing/2014/main" id="{B2581417-E999-4ED6-5B54-4DC0F53907DF}"/>
              </a:ext>
            </a:extLst>
          </p:cNvPr>
          <p:cNvPicPr>
            <a:picLocks noChangeAspect="1"/>
          </p:cNvPicPr>
          <p:nvPr/>
        </p:nvPicPr>
        <p:blipFill>
          <a:blip r:embed="rId2"/>
          <a:stretch>
            <a:fillRect/>
          </a:stretch>
        </p:blipFill>
        <p:spPr>
          <a:xfrm>
            <a:off x="3526" y="651641"/>
            <a:ext cx="6551407" cy="6206358"/>
          </a:xfrm>
          <a:prstGeom prst="rect">
            <a:avLst/>
          </a:prstGeom>
        </p:spPr>
      </p:pic>
      <p:sp>
        <p:nvSpPr>
          <p:cNvPr id="6" name="Title 1">
            <a:extLst>
              <a:ext uri="{FF2B5EF4-FFF2-40B4-BE49-F238E27FC236}">
                <a16:creationId xmlns:a16="http://schemas.microsoft.com/office/drawing/2014/main" id="{7E217294-0A7D-6F48-583E-CB5FFC15532B}"/>
              </a:ext>
            </a:extLst>
          </p:cNvPr>
          <p:cNvSpPr>
            <a:spLocks noGrp="1"/>
          </p:cNvSpPr>
          <p:nvPr>
            <p:ph type="title"/>
          </p:nvPr>
        </p:nvSpPr>
        <p:spPr>
          <a:xfrm>
            <a:off x="704195" y="0"/>
            <a:ext cx="7382499" cy="651641"/>
          </a:xfrm>
        </p:spPr>
        <p:txBody>
          <a:bodyPr>
            <a:normAutofit fontScale="90000"/>
          </a:bodyPr>
          <a:lstStyle/>
          <a:p>
            <a:pPr algn="l"/>
            <a:r>
              <a:rPr lang="en-US" dirty="0"/>
              <a:t>Troubleshooting guides and maintenance hints:</a:t>
            </a:r>
          </a:p>
        </p:txBody>
      </p:sp>
    </p:spTree>
    <p:extLst>
      <p:ext uri="{BB962C8B-B14F-4D97-AF65-F5344CB8AC3E}">
        <p14:creationId xmlns:p14="http://schemas.microsoft.com/office/powerpoint/2010/main" val="35780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How to Prevent Hydraulic System Failure:</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fontScale="92500" lnSpcReduction="20000"/>
          </a:bodyPr>
          <a:lstStyle/>
          <a:p>
            <a:pPr marL="0" indent="0">
              <a:buNone/>
            </a:pPr>
            <a:r>
              <a:rPr lang="en-US" cap="none" dirty="0">
                <a:latin typeface="Calibri" panose="020F0502020204030204" pitchFamily="34" charset="0"/>
                <a:cs typeface="Calibri" panose="020F0502020204030204" pitchFamily="34" charset="0"/>
              </a:rPr>
              <a:t>Hydraulic system issues are inevitable at some point. However, simple steps can help you avoid these issues and increase the longevity of your hydraulic system. On top of effective troubleshooting, you can prevent hydraulic system failure by taking the following steps:</a:t>
            </a:r>
            <a:endParaRPr lang="en-US" b="1" cap="none" dirty="0">
              <a:latin typeface="Calibri" panose="020F0502020204030204" pitchFamily="34" charset="0"/>
              <a:cs typeface="Calibri" panose="020F0502020204030204" pitchFamily="34" charset="0"/>
            </a:endParaRPr>
          </a:p>
          <a:p>
            <a:r>
              <a:rPr lang="en-US" b="1" cap="none" dirty="0">
                <a:latin typeface="Calibri" panose="020F0502020204030204" pitchFamily="34" charset="0"/>
                <a:cs typeface="Calibri" panose="020F0502020204030204" pitchFamily="34" charset="0"/>
              </a:rPr>
              <a:t>Follow specifications</a:t>
            </a:r>
            <a:r>
              <a:rPr lang="en-US" cap="none" dirty="0">
                <a:latin typeface="Calibri" panose="020F0502020204030204" pitchFamily="34" charset="0"/>
                <a:cs typeface="Calibri" panose="020F0502020204030204" pitchFamily="34" charset="0"/>
              </a:rPr>
              <a:t>: We can trace the most common hydraulic system issues back to fundamental system problems like incompatible or improperly installed parts. For this reason, it's essential to always double-check specifications to ensure your purchased parts can work together seamlessly.</a:t>
            </a:r>
          </a:p>
          <a:p>
            <a:r>
              <a:rPr lang="en-US" b="1" cap="none" dirty="0">
                <a:latin typeface="Calibri" panose="020F0502020204030204" pitchFamily="34" charset="0"/>
                <a:cs typeface="Calibri" panose="020F0502020204030204" pitchFamily="34" charset="0"/>
              </a:rPr>
              <a:t>Consult with professionals</a:t>
            </a:r>
            <a:r>
              <a:rPr lang="en-US" cap="none" dirty="0">
                <a:latin typeface="Calibri" panose="020F0502020204030204" pitchFamily="34" charset="0"/>
                <a:cs typeface="Calibri" panose="020F0502020204030204" pitchFamily="34" charset="0"/>
              </a:rPr>
              <a:t>: When purchasing new equipment, consult with industry peers and professionals to discover what they recommend. While manufacturers can tell you how a product should work, industry professionals can provide concrete examples of how well the equipment works for their industry.</a:t>
            </a:r>
          </a:p>
          <a:p>
            <a:r>
              <a:rPr lang="en-US" b="1" cap="none" dirty="0">
                <a:latin typeface="Calibri" panose="020F0502020204030204" pitchFamily="34" charset="0"/>
                <a:cs typeface="Calibri" panose="020F0502020204030204" pitchFamily="34" charset="0"/>
              </a:rPr>
              <a:t>Perform maintenance</a:t>
            </a:r>
            <a:r>
              <a:rPr lang="en-US" cap="none" dirty="0">
                <a:latin typeface="Calibri" panose="020F0502020204030204" pitchFamily="34" charset="0"/>
                <a:cs typeface="Calibri" panose="020F0502020204030204" pitchFamily="34" charset="0"/>
              </a:rPr>
              <a:t>: It is essential to focus your operations on equipment longevity. Review your daily, monthly and annual maintenance procedures to ensure you are covering every aspect of your system according to best maintenance practices and catch symptoms early on.</a:t>
            </a:r>
          </a:p>
        </p:txBody>
      </p:sp>
    </p:spTree>
    <p:extLst>
      <p:ext uri="{BB962C8B-B14F-4D97-AF65-F5344CB8AC3E}">
        <p14:creationId xmlns:p14="http://schemas.microsoft.com/office/powerpoint/2010/main" val="368708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normAutofit/>
          </a:bodyPr>
          <a:lstStyle/>
          <a:p>
            <a:pPr algn="l"/>
            <a:r>
              <a:rPr lang="en-US" dirty="0"/>
              <a:t>Hydraulic System Maintenance:</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fontScale="85000" lnSpcReduction="10000"/>
          </a:bodyPr>
          <a:lstStyle/>
          <a:p>
            <a:pPr marL="0" indent="0">
              <a:buNone/>
            </a:pPr>
            <a:r>
              <a:rPr lang="en-US" cap="none" dirty="0">
                <a:latin typeface="Calibri" panose="020F0502020204030204" pitchFamily="34" charset="0"/>
                <a:cs typeface="Calibri" panose="020F0502020204030204" pitchFamily="34" charset="0"/>
              </a:rPr>
              <a:t>Regularly review hydraulic system maintenance, always following manufacturer recommendations and industry best practices. Also, consider the storage condition, external influences, working pressure and usage frequency of your system to tailor your maintenance schedule and procedures.</a:t>
            </a:r>
          </a:p>
          <a:p>
            <a:pPr marL="0" indent="0">
              <a:buNone/>
            </a:pPr>
            <a:r>
              <a:rPr lang="en-US" cap="none" dirty="0">
                <a:latin typeface="Calibri" panose="020F0502020204030204" pitchFamily="34" charset="0"/>
                <a:cs typeface="Calibri" panose="020F0502020204030204" pitchFamily="34" charset="0"/>
              </a:rPr>
              <a:t>Generally speaking, you should perform maintenance at three levels.</a:t>
            </a:r>
          </a:p>
          <a:p>
            <a:r>
              <a:rPr lang="en-US" b="1" cap="none" dirty="0">
                <a:latin typeface="Calibri" panose="020F0502020204030204" pitchFamily="34" charset="0"/>
                <a:cs typeface="Calibri" panose="020F0502020204030204" pitchFamily="34" charset="0"/>
              </a:rPr>
              <a:t>Daily tasks</a:t>
            </a:r>
            <a:r>
              <a:rPr lang="en-US" cap="none" dirty="0">
                <a:latin typeface="Calibri" panose="020F0502020204030204" pitchFamily="34" charset="0"/>
                <a:cs typeface="Calibri" panose="020F0502020204030204" pitchFamily="34" charset="0"/>
              </a:rPr>
              <a:t>: Take care of a few simple daily checks to avoid issues. For example, personnel should check the oil levels, hoses and connections and listen to the pump for abnormal sounds.</a:t>
            </a:r>
            <a:endParaRPr lang="en-US" b="1" cap="none" dirty="0">
              <a:latin typeface="Calibri" panose="020F0502020204030204" pitchFamily="34" charset="0"/>
              <a:cs typeface="Calibri" panose="020F0502020204030204" pitchFamily="34" charset="0"/>
            </a:endParaRPr>
          </a:p>
          <a:p>
            <a:r>
              <a:rPr lang="en-US" b="1" cap="none" dirty="0">
                <a:latin typeface="Calibri" panose="020F0502020204030204" pitchFamily="34" charset="0"/>
                <a:cs typeface="Calibri" panose="020F0502020204030204" pitchFamily="34" charset="0"/>
              </a:rPr>
              <a:t>Routine tasks</a:t>
            </a:r>
            <a:r>
              <a:rPr lang="en-US" cap="none" dirty="0">
                <a:latin typeface="Calibri" panose="020F0502020204030204" pitchFamily="34" charset="0"/>
                <a:cs typeface="Calibri" panose="020F0502020204030204" pitchFamily="34" charset="0"/>
              </a:rPr>
              <a:t>: Plan and execute a weekly and monthly maintenance routine, checking for the most common failure sources given your system's working conditions. These should include components, filters and the condition of the oil.</a:t>
            </a:r>
          </a:p>
          <a:p>
            <a:r>
              <a:rPr lang="en-US" b="1" cap="none" dirty="0">
                <a:latin typeface="Calibri" panose="020F0502020204030204" pitchFamily="34" charset="0"/>
                <a:cs typeface="Calibri" panose="020F0502020204030204" pitchFamily="34" charset="0"/>
              </a:rPr>
              <a:t>Complete system checks</a:t>
            </a:r>
            <a:r>
              <a:rPr lang="en-US" cap="none" dirty="0">
                <a:latin typeface="Calibri" panose="020F0502020204030204" pitchFamily="34" charset="0"/>
                <a:cs typeface="Calibri" panose="020F0502020204030204" pitchFamily="34" charset="0"/>
              </a:rPr>
              <a:t>: Depending on the conditions of your system, you and your team should perform complete systems checks monthly, quarterly or annually. Tasks should include running a comprehensive report on the system, cleaning devices, draining the system and replacing damaged parts.</a:t>
            </a:r>
          </a:p>
        </p:txBody>
      </p:sp>
    </p:spTree>
    <p:extLst>
      <p:ext uri="{BB962C8B-B14F-4D97-AF65-F5344CB8AC3E}">
        <p14:creationId xmlns:p14="http://schemas.microsoft.com/office/powerpoint/2010/main" val="284525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F498-A95B-61F4-2918-58C0D4F80336}"/>
              </a:ext>
            </a:extLst>
          </p:cNvPr>
          <p:cNvSpPr>
            <a:spLocks noGrp="1"/>
          </p:cNvSpPr>
          <p:nvPr>
            <p:ph type="title"/>
          </p:nvPr>
        </p:nvSpPr>
        <p:spPr>
          <a:xfrm>
            <a:off x="798161" y="2630911"/>
            <a:ext cx="10364451" cy="1596177"/>
          </a:xfrm>
        </p:spPr>
        <p:txBody>
          <a:bodyPr>
            <a:normAutofit fontScale="90000"/>
          </a:bodyPr>
          <a:lstStyle/>
          <a:p>
            <a:r>
              <a:rPr lang="en-US" sz="11500" dirty="0"/>
              <a:t>Thank YOU</a:t>
            </a:r>
          </a:p>
        </p:txBody>
      </p:sp>
    </p:spTree>
    <p:extLst>
      <p:ext uri="{BB962C8B-B14F-4D97-AF65-F5344CB8AC3E}">
        <p14:creationId xmlns:p14="http://schemas.microsoft.com/office/powerpoint/2010/main" val="405887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6683-AC17-C5CE-E7A2-C8CC525AC942}"/>
              </a:ext>
            </a:extLst>
          </p:cNvPr>
          <p:cNvSpPr>
            <a:spLocks noGrp="1"/>
          </p:cNvSpPr>
          <p:nvPr>
            <p:ph type="title"/>
          </p:nvPr>
        </p:nvSpPr>
        <p:spPr>
          <a:xfrm>
            <a:off x="913775" y="618518"/>
            <a:ext cx="10364451" cy="949990"/>
          </a:xfrm>
        </p:spPr>
        <p:txBody>
          <a:bodyPr/>
          <a:lstStyle/>
          <a:p>
            <a:pPr algn="l"/>
            <a:r>
              <a:rPr lang="en-US" dirty="0"/>
              <a:t>Introduction </a:t>
            </a:r>
          </a:p>
        </p:txBody>
      </p:sp>
      <p:sp>
        <p:nvSpPr>
          <p:cNvPr id="3" name="Content Placeholder 2">
            <a:extLst>
              <a:ext uri="{FF2B5EF4-FFF2-40B4-BE49-F238E27FC236}">
                <a16:creationId xmlns:a16="http://schemas.microsoft.com/office/drawing/2014/main" id="{A723FA78-2E5B-A319-C6C3-A281D94578CA}"/>
              </a:ext>
            </a:extLst>
          </p:cNvPr>
          <p:cNvSpPr>
            <a:spLocks noGrp="1"/>
          </p:cNvSpPr>
          <p:nvPr>
            <p:ph sz="quarter" idx="13"/>
          </p:nvPr>
        </p:nvSpPr>
        <p:spPr>
          <a:xfrm>
            <a:off x="913774" y="1568508"/>
            <a:ext cx="10363826" cy="4222691"/>
          </a:xfrm>
        </p:spPr>
        <p:txBody>
          <a:bodyPr/>
          <a:lstStyle/>
          <a:p>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rPr>
              <a:t>In 1650, </a:t>
            </a:r>
            <a:r>
              <a:rPr lang="en-US" cap="none" dirty="0" err="1">
                <a:latin typeface="Calibri" panose="020F0502020204030204" pitchFamily="34" charset="0"/>
                <a:cs typeface="Calibri" panose="020F0502020204030204" pitchFamily="34" charset="0"/>
              </a:rPr>
              <a:t>french</a:t>
            </a:r>
            <a:r>
              <a:rPr lang="en-US" cap="none" dirty="0">
                <a:latin typeface="Calibri" panose="020F0502020204030204" pitchFamily="34" charset="0"/>
                <a:cs typeface="Calibri" panose="020F0502020204030204" pitchFamily="34" charset="0"/>
              </a:rPr>
              <a:t> scientist, mathematician and philosopher </a:t>
            </a:r>
            <a:r>
              <a:rPr lang="en-US" cap="none" dirty="0" err="1">
                <a:latin typeface="Calibri" panose="020F0502020204030204" pitchFamily="34" charset="0"/>
                <a:cs typeface="Calibri" panose="020F0502020204030204" pitchFamily="34" charset="0"/>
              </a:rPr>
              <a:t>blaise</a:t>
            </a:r>
            <a:r>
              <a:rPr lang="en-US" cap="none" dirty="0">
                <a:latin typeface="Calibri" panose="020F0502020204030204" pitchFamily="34" charset="0"/>
                <a:cs typeface="Calibri" panose="020F0502020204030204" pitchFamily="34" charset="0"/>
              </a:rPr>
              <a:t> pascal discovered the fundamental law of physics that forms the basis of all hydraulic systems. Pascal’s law states, “pressure applied to a confined fluid is transmitted undiminished throughout the confining vessel or system.”</a:t>
            </a:r>
          </a:p>
          <a:p>
            <a:r>
              <a:rPr lang="en-US" cap="none" dirty="0">
                <a:latin typeface="Calibri" panose="020F0502020204030204" pitchFamily="34" charset="0"/>
                <a:cs typeface="Calibri" panose="020F0502020204030204" pitchFamily="34" charset="0"/>
              </a:rPr>
              <a:t>In practical terms, if we apply this law to a hydraulic cylinder or motor, any oil pressure applied to the pistons will be transmitted equally in all directions within the fluid filled cylinder or motor.</a:t>
            </a:r>
          </a:p>
        </p:txBody>
      </p:sp>
    </p:spTree>
    <p:extLst>
      <p:ext uri="{BB962C8B-B14F-4D97-AF65-F5344CB8AC3E}">
        <p14:creationId xmlns:p14="http://schemas.microsoft.com/office/powerpoint/2010/main" val="54478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54CB-CE8C-2CDE-9BE0-10772F76A317}"/>
              </a:ext>
            </a:extLst>
          </p:cNvPr>
          <p:cNvSpPr>
            <a:spLocks noGrp="1"/>
          </p:cNvSpPr>
          <p:nvPr>
            <p:ph type="title"/>
          </p:nvPr>
        </p:nvSpPr>
        <p:spPr>
          <a:xfrm>
            <a:off x="913775" y="618518"/>
            <a:ext cx="10364451" cy="873952"/>
          </a:xfrm>
        </p:spPr>
        <p:txBody>
          <a:bodyPr/>
          <a:lstStyle/>
          <a:p>
            <a:pPr algn="l"/>
            <a:r>
              <a:rPr lang="en-US" dirty="0"/>
              <a:t>Introduction </a:t>
            </a:r>
          </a:p>
        </p:txBody>
      </p:sp>
      <p:sp>
        <p:nvSpPr>
          <p:cNvPr id="3" name="Content Placeholder 2">
            <a:extLst>
              <a:ext uri="{FF2B5EF4-FFF2-40B4-BE49-F238E27FC236}">
                <a16:creationId xmlns:a16="http://schemas.microsoft.com/office/drawing/2014/main" id="{5C792A4E-E3B1-52C9-75C1-5352A90BF3B4}"/>
              </a:ext>
            </a:extLst>
          </p:cNvPr>
          <p:cNvSpPr>
            <a:spLocks noGrp="1"/>
          </p:cNvSpPr>
          <p:nvPr>
            <p:ph sz="quarter" idx="13"/>
          </p:nvPr>
        </p:nvSpPr>
        <p:spPr>
          <a:xfrm>
            <a:off x="840202" y="1492470"/>
            <a:ext cx="10363826" cy="4109544"/>
          </a:xfrm>
        </p:spPr>
        <p:txBody>
          <a:bodyPr/>
          <a:lstStyle/>
          <a:p>
            <a:pPr marL="0" indent="0">
              <a:buNone/>
            </a:pPr>
            <a:r>
              <a:rPr lang="en-US" cap="none" dirty="0">
                <a:solidFill>
                  <a:schemeClr val="accent1">
                    <a:lumMod val="75000"/>
                  </a:schemeClr>
                </a:solidFill>
                <a:latin typeface="Calibri" panose="020F0502020204030204" pitchFamily="34" charset="0"/>
                <a:cs typeface="Calibri" panose="020F0502020204030204" pitchFamily="34" charset="0"/>
              </a:rPr>
              <a:t>Hydraulic systems </a:t>
            </a:r>
            <a:r>
              <a:rPr lang="en-US" cap="none" dirty="0">
                <a:latin typeface="Calibri" panose="020F0502020204030204" pitchFamily="34" charset="0"/>
                <a:cs typeface="Calibri" panose="020F0502020204030204" pitchFamily="34" charset="0"/>
              </a:rPr>
              <a:t>may be very complex, but every system, no matter how basic, must contain:</a:t>
            </a:r>
          </a:p>
          <a:p>
            <a:r>
              <a:rPr lang="en-US" cap="none" dirty="0">
                <a:latin typeface="Calibri" panose="020F0502020204030204" pitchFamily="34" charset="0"/>
                <a:cs typeface="Calibri" panose="020F0502020204030204" pitchFamily="34" charset="0"/>
              </a:rPr>
              <a:t> Reservoir.</a:t>
            </a:r>
          </a:p>
          <a:p>
            <a:r>
              <a:rPr lang="en-US" cap="none" dirty="0">
                <a:latin typeface="Calibri" panose="020F0502020204030204" pitchFamily="34" charset="0"/>
                <a:cs typeface="Calibri" panose="020F0502020204030204" pitchFamily="34" charset="0"/>
              </a:rPr>
              <a:t>Pump</a:t>
            </a:r>
          </a:p>
          <a:p>
            <a:r>
              <a:rPr lang="en-US" cap="none" dirty="0">
                <a:latin typeface="Calibri" panose="020F0502020204030204" pitchFamily="34" charset="0"/>
                <a:cs typeface="Calibri" panose="020F0502020204030204" pitchFamily="34" charset="0"/>
              </a:rPr>
              <a:t>Various valves to control oil flow, direction and pressure  </a:t>
            </a:r>
          </a:p>
          <a:p>
            <a:r>
              <a:rPr lang="en-US" cap="none" dirty="0">
                <a:latin typeface="Calibri" panose="020F0502020204030204" pitchFamily="34" charset="0"/>
                <a:cs typeface="Calibri" panose="020F0502020204030204" pitchFamily="34" charset="0"/>
              </a:rPr>
              <a:t> hydraulic cylinder or motor to move the load applied by oil under pressure.</a:t>
            </a:r>
          </a:p>
          <a:p>
            <a:endParaRPr lang="en-US" cap="none"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52D2D3-A8C7-8208-37E2-5444371CF658}"/>
              </a:ext>
            </a:extLst>
          </p:cNvPr>
          <p:cNvPicPr>
            <a:picLocks noChangeAspect="1"/>
          </p:cNvPicPr>
          <p:nvPr/>
        </p:nvPicPr>
        <p:blipFill>
          <a:blip r:embed="rId2"/>
          <a:stretch>
            <a:fillRect/>
          </a:stretch>
        </p:blipFill>
        <p:spPr>
          <a:xfrm>
            <a:off x="2498670" y="4342753"/>
            <a:ext cx="5016227" cy="2518522"/>
          </a:xfrm>
          <a:prstGeom prst="rect">
            <a:avLst/>
          </a:prstGeom>
        </p:spPr>
      </p:pic>
    </p:spTree>
    <p:extLst>
      <p:ext uri="{BB962C8B-B14F-4D97-AF65-F5344CB8AC3E}">
        <p14:creationId xmlns:p14="http://schemas.microsoft.com/office/powerpoint/2010/main" val="261591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76E3-36F6-B38B-B07F-154FC5D3F52F}"/>
              </a:ext>
            </a:extLst>
          </p:cNvPr>
          <p:cNvSpPr>
            <a:spLocks noGrp="1"/>
          </p:cNvSpPr>
          <p:nvPr>
            <p:ph type="title"/>
          </p:nvPr>
        </p:nvSpPr>
        <p:spPr>
          <a:xfrm>
            <a:off x="913775" y="618518"/>
            <a:ext cx="10364451" cy="810890"/>
          </a:xfrm>
        </p:spPr>
        <p:txBody>
          <a:bodyPr/>
          <a:lstStyle/>
          <a:p>
            <a:pPr algn="l"/>
            <a:r>
              <a:rPr lang="en-US"/>
              <a:t>Introduction </a:t>
            </a:r>
            <a:endParaRPr lang="en-US" dirty="0"/>
          </a:p>
        </p:txBody>
      </p:sp>
      <p:sp>
        <p:nvSpPr>
          <p:cNvPr id="3" name="Content Placeholder 2">
            <a:extLst>
              <a:ext uri="{FF2B5EF4-FFF2-40B4-BE49-F238E27FC236}">
                <a16:creationId xmlns:a16="http://schemas.microsoft.com/office/drawing/2014/main" id="{76F3A584-FD90-201E-5EE3-F1D88D737D3D}"/>
              </a:ext>
            </a:extLst>
          </p:cNvPr>
          <p:cNvSpPr>
            <a:spLocks noGrp="1"/>
          </p:cNvSpPr>
          <p:nvPr>
            <p:ph sz="quarter" idx="13"/>
          </p:nvPr>
        </p:nvSpPr>
        <p:spPr>
          <a:xfrm>
            <a:off x="913774" y="1702676"/>
            <a:ext cx="10363826" cy="4088523"/>
          </a:xfrm>
        </p:spPr>
        <p:txBody>
          <a:bodyPr/>
          <a:lstStyle/>
          <a:p>
            <a:r>
              <a:rPr lang="en-US" b="1" cap="none" dirty="0">
                <a:latin typeface="Calibri" panose="020F0502020204030204" pitchFamily="34" charset="0"/>
                <a:cs typeface="Calibri" panose="020F0502020204030204" pitchFamily="34" charset="0"/>
              </a:rPr>
              <a:t>Mentally prepare:</a:t>
            </a:r>
          </a:p>
          <a:p>
            <a:pPr lvl="1"/>
            <a:r>
              <a:rPr lang="en-US" cap="none" dirty="0">
                <a:latin typeface="Calibri" panose="020F0502020204030204" pitchFamily="34" charset="0"/>
                <a:cs typeface="Calibri" panose="020F0502020204030204" pitchFamily="34" charset="0"/>
              </a:rPr>
              <a:t>Use safety equipment.</a:t>
            </a:r>
          </a:p>
          <a:p>
            <a:pPr lvl="1"/>
            <a:r>
              <a:rPr lang="en-US" cap="none" dirty="0">
                <a:latin typeface="Calibri" panose="020F0502020204030204" pitchFamily="34" charset="0"/>
                <a:cs typeface="Calibri" panose="020F0502020204030204" pitchFamily="34" charset="0"/>
              </a:rPr>
              <a:t>Lockout and tagout. </a:t>
            </a:r>
          </a:p>
          <a:p>
            <a:pPr lvl="1"/>
            <a:r>
              <a:rPr lang="en-US" cap="none" dirty="0">
                <a:latin typeface="Calibri" panose="020F0502020204030204" pitchFamily="34" charset="0"/>
                <a:cs typeface="Calibri" panose="020F0502020204030204" pitchFamily="34" charset="0"/>
              </a:rPr>
              <a:t>Work with a partner.</a:t>
            </a:r>
          </a:p>
          <a:p>
            <a:pPr lvl="1"/>
            <a:r>
              <a:rPr lang="en-US" cap="none" dirty="0">
                <a:latin typeface="Calibri" panose="020F0502020204030204" pitchFamily="34" charset="0"/>
                <a:cs typeface="Calibri" panose="020F0502020204030204" pitchFamily="34" charset="0"/>
              </a:rPr>
              <a:t>Be afraid of hydraulic accumulators.</a:t>
            </a:r>
          </a:p>
          <a:p>
            <a:pPr lvl="1"/>
            <a:r>
              <a:rPr lang="en-US" cap="none" dirty="0">
                <a:latin typeface="Calibri" panose="020F0502020204030204" pitchFamily="34" charset="0"/>
                <a:cs typeface="Calibri" panose="020F0502020204030204" pitchFamily="34" charset="0"/>
              </a:rPr>
              <a:t>Have complete documentation.</a:t>
            </a:r>
          </a:p>
        </p:txBody>
      </p:sp>
      <p:pic>
        <p:nvPicPr>
          <p:cNvPr id="5" name="Picture 4">
            <a:extLst>
              <a:ext uri="{FF2B5EF4-FFF2-40B4-BE49-F238E27FC236}">
                <a16:creationId xmlns:a16="http://schemas.microsoft.com/office/drawing/2014/main" id="{2214F9D3-7953-81F2-4286-539FF2033E9B}"/>
              </a:ext>
            </a:extLst>
          </p:cNvPr>
          <p:cNvPicPr>
            <a:picLocks noChangeAspect="1"/>
          </p:cNvPicPr>
          <p:nvPr/>
        </p:nvPicPr>
        <p:blipFill>
          <a:blip r:embed="rId2"/>
          <a:stretch>
            <a:fillRect/>
          </a:stretch>
        </p:blipFill>
        <p:spPr>
          <a:xfrm>
            <a:off x="7291880" y="1245476"/>
            <a:ext cx="3409950" cy="2286000"/>
          </a:xfrm>
          <a:prstGeom prst="rect">
            <a:avLst/>
          </a:prstGeom>
        </p:spPr>
      </p:pic>
      <p:pic>
        <p:nvPicPr>
          <p:cNvPr id="7" name="Picture 6">
            <a:extLst>
              <a:ext uri="{FF2B5EF4-FFF2-40B4-BE49-F238E27FC236}">
                <a16:creationId xmlns:a16="http://schemas.microsoft.com/office/drawing/2014/main" id="{AEF6E28A-B22A-8E8E-26EC-A5CEB28C64A0}"/>
              </a:ext>
            </a:extLst>
          </p:cNvPr>
          <p:cNvPicPr>
            <a:picLocks noChangeAspect="1"/>
          </p:cNvPicPr>
          <p:nvPr/>
        </p:nvPicPr>
        <p:blipFill>
          <a:blip r:embed="rId3"/>
          <a:stretch>
            <a:fillRect/>
          </a:stretch>
        </p:blipFill>
        <p:spPr>
          <a:xfrm>
            <a:off x="4995534" y="3886200"/>
            <a:ext cx="2600325" cy="2971800"/>
          </a:xfrm>
          <a:prstGeom prst="rect">
            <a:avLst/>
          </a:prstGeom>
        </p:spPr>
      </p:pic>
    </p:spTree>
    <p:extLst>
      <p:ext uri="{BB962C8B-B14F-4D97-AF65-F5344CB8AC3E}">
        <p14:creationId xmlns:p14="http://schemas.microsoft.com/office/powerpoint/2010/main" val="331861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1690-C18B-29CC-50DC-D8097D89DE56}"/>
              </a:ext>
            </a:extLst>
          </p:cNvPr>
          <p:cNvSpPr>
            <a:spLocks noGrp="1"/>
          </p:cNvSpPr>
          <p:nvPr>
            <p:ph type="title"/>
          </p:nvPr>
        </p:nvSpPr>
        <p:spPr>
          <a:xfrm>
            <a:off x="913775" y="618518"/>
            <a:ext cx="10364451" cy="1000076"/>
          </a:xfrm>
        </p:spPr>
        <p:txBody>
          <a:bodyPr/>
          <a:lstStyle/>
          <a:p>
            <a:pPr algn="l"/>
            <a:r>
              <a:rPr lang="en-US" dirty="0"/>
              <a:t>Take in consideration:</a:t>
            </a:r>
          </a:p>
        </p:txBody>
      </p:sp>
      <p:sp>
        <p:nvSpPr>
          <p:cNvPr id="3" name="Content Placeholder 2">
            <a:extLst>
              <a:ext uri="{FF2B5EF4-FFF2-40B4-BE49-F238E27FC236}">
                <a16:creationId xmlns:a16="http://schemas.microsoft.com/office/drawing/2014/main" id="{154C220B-289C-32F2-13FE-9F1AB1A6D710}"/>
              </a:ext>
            </a:extLst>
          </p:cNvPr>
          <p:cNvSpPr>
            <a:spLocks noGrp="1"/>
          </p:cNvSpPr>
          <p:nvPr>
            <p:ph sz="quarter" idx="13"/>
          </p:nvPr>
        </p:nvSpPr>
        <p:spPr>
          <a:xfrm>
            <a:off x="913774" y="1618594"/>
            <a:ext cx="10363826" cy="4172605"/>
          </a:xfrm>
        </p:spPr>
        <p:txBody>
          <a:bodyPr>
            <a:normAutofit/>
          </a:bodyPr>
          <a:lstStyle/>
          <a:p>
            <a:r>
              <a:rPr lang="en-US" sz="1800" b="1" cap="none" dirty="0">
                <a:effectLst/>
                <a:latin typeface="Calibri" panose="020F0502020204030204" pitchFamily="34" charset="0"/>
                <a:ea typeface="Arial" panose="020B0604020202020204" pitchFamily="34" charset="0"/>
                <a:cs typeface="Calibri" panose="020F0502020204030204" pitchFamily="34" charset="0"/>
              </a:rPr>
              <a:t>System</a:t>
            </a:r>
            <a:r>
              <a:rPr lang="en-US" sz="1800" b="1" cap="none" spc="245" dirty="0">
                <a:effectLst/>
                <a:latin typeface="Calibri" panose="020F0502020204030204" pitchFamily="34" charset="0"/>
                <a:ea typeface="Arial" panose="020B0604020202020204" pitchFamily="34" charset="0"/>
                <a:cs typeface="Calibri" panose="020F0502020204030204" pitchFamily="34" charset="0"/>
              </a:rPr>
              <a:t> </a:t>
            </a:r>
            <a:r>
              <a:rPr lang="en-US" sz="1800" b="1" cap="none" dirty="0">
                <a:effectLst/>
                <a:latin typeface="Calibri" panose="020F0502020204030204" pitchFamily="34" charset="0"/>
                <a:ea typeface="Arial" panose="020B0604020202020204" pitchFamily="34" charset="0"/>
                <a:cs typeface="Calibri" panose="020F0502020204030204" pitchFamily="34" charset="0"/>
              </a:rPr>
              <a:t>filtration</a:t>
            </a:r>
            <a:r>
              <a:rPr lang="en-US" sz="1800" b="1" cap="none" spc="-255" dirty="0">
                <a:effectLst/>
                <a:latin typeface="Calibri" panose="020F0502020204030204" pitchFamily="34" charset="0"/>
                <a:ea typeface="Arial" panose="020B0604020202020204" pitchFamily="34" charset="0"/>
                <a:cs typeface="Calibri" panose="020F0502020204030204" pitchFamily="34" charset="0"/>
              </a:rPr>
              <a:t> </a:t>
            </a:r>
            <a:r>
              <a:rPr lang="en-US" sz="1800" b="1" cap="none" dirty="0">
                <a:effectLst/>
                <a:latin typeface="Calibri" panose="020F0502020204030204" pitchFamily="34" charset="0"/>
                <a:ea typeface="Arial" panose="020B0604020202020204" pitchFamily="34" charset="0"/>
                <a:cs typeface="Calibri" panose="020F0502020204030204" pitchFamily="34" charset="0"/>
              </a:rPr>
              <a:t>and</a:t>
            </a:r>
            <a:r>
              <a:rPr lang="en-US" sz="1800" b="1" cap="none" spc="-60" dirty="0">
                <a:effectLst/>
                <a:latin typeface="Calibri" panose="020F0502020204030204" pitchFamily="34" charset="0"/>
                <a:ea typeface="Arial" panose="020B0604020202020204" pitchFamily="34" charset="0"/>
                <a:cs typeface="Calibri" panose="020F0502020204030204" pitchFamily="34" charset="0"/>
              </a:rPr>
              <a:t> </a:t>
            </a:r>
            <a:r>
              <a:rPr lang="en-US" sz="1800" b="1" cap="none" dirty="0">
                <a:effectLst/>
                <a:latin typeface="Calibri" panose="020F0502020204030204" pitchFamily="34" charset="0"/>
                <a:ea typeface="Arial" panose="020B0604020202020204" pitchFamily="34" charset="0"/>
                <a:cs typeface="Calibri" panose="020F0502020204030204" pitchFamily="34" charset="0"/>
              </a:rPr>
              <a:t>cleanliness.</a:t>
            </a:r>
          </a:p>
          <a:p>
            <a:pPr lvl="1"/>
            <a:r>
              <a:rPr lang="en-US" sz="1400" cap="none" dirty="0">
                <a:effectLst/>
                <a:latin typeface="Calibri" panose="020F0502020204030204" pitchFamily="34" charset="0"/>
                <a:ea typeface="Arial" panose="020B0604020202020204" pitchFamily="34" charset="0"/>
                <a:cs typeface="Calibri" panose="020F0502020204030204" pitchFamily="34" charset="0"/>
              </a:rPr>
              <a:t>It</a:t>
            </a:r>
            <a:r>
              <a:rPr lang="en-US" sz="1400" cap="none" spc="13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is</a:t>
            </a:r>
            <a:r>
              <a:rPr lang="en-US" sz="1400" cap="none" spc="33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claimed </a:t>
            </a:r>
            <a:r>
              <a:rPr lang="en-US" sz="1400" cap="none" spc="27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that </a:t>
            </a:r>
            <a:r>
              <a:rPr lang="en-US" sz="1400" cap="none" spc="30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80%</a:t>
            </a:r>
            <a:r>
              <a:rPr lang="en-US" sz="1400" cap="none" spc="46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of </a:t>
            </a:r>
            <a:r>
              <a:rPr lang="en-US" sz="1400" cap="none" spc="6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all</a:t>
            </a:r>
            <a:r>
              <a:rPr lang="en-US" sz="1400" cap="none" spc="40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breakdowns</a:t>
            </a:r>
            <a:r>
              <a:rPr lang="en-US" sz="1400" cap="none" spc="16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in</a:t>
            </a:r>
            <a:r>
              <a:rPr lang="en-US" sz="1400" cap="none" spc="46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hydraulic</a:t>
            </a:r>
            <a:r>
              <a:rPr lang="en-US" sz="1400" cap="none" spc="26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systems</a:t>
            </a:r>
            <a:r>
              <a:rPr lang="en-US" sz="1400" cap="none" spc="45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can</a:t>
            </a:r>
            <a:r>
              <a:rPr lang="en-US" sz="1400" cap="none" spc="39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be</a:t>
            </a:r>
            <a:r>
              <a:rPr lang="en-US" sz="1400" cap="none" spc="43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di</a:t>
            </a:r>
            <a:r>
              <a:rPr lang="en-US" sz="1400" cap="none" spc="80" dirty="0">
                <a:effectLst/>
                <a:latin typeface="Calibri" panose="020F0502020204030204" pitchFamily="34" charset="0"/>
                <a:ea typeface="Arial" panose="020B0604020202020204" pitchFamily="34" charset="0"/>
                <a:cs typeface="Calibri" panose="020F0502020204030204" pitchFamily="34" charset="0"/>
              </a:rPr>
              <a:t>r</a:t>
            </a:r>
            <a:r>
              <a:rPr lang="en-US" sz="1400" cap="none" dirty="0">
                <a:effectLst/>
                <a:latin typeface="Calibri" panose="020F0502020204030204" pitchFamily="34" charset="0"/>
                <a:ea typeface="Arial" panose="020B0604020202020204" pitchFamily="34" charset="0"/>
                <a:cs typeface="Calibri" panose="020F0502020204030204" pitchFamily="34" charset="0"/>
              </a:rPr>
              <a:t>ec</a:t>
            </a:r>
            <a:r>
              <a:rPr lang="en-US" sz="1400" cap="none" spc="-75" dirty="0">
                <a:effectLst/>
                <a:latin typeface="Calibri" panose="020F0502020204030204" pitchFamily="34" charset="0"/>
                <a:ea typeface="Arial" panose="020B0604020202020204" pitchFamily="34" charset="0"/>
                <a:cs typeface="Calibri" panose="020F0502020204030204" pitchFamily="34" charset="0"/>
              </a:rPr>
              <a:t>t</a:t>
            </a:r>
            <a:r>
              <a:rPr lang="en-US" sz="1400" cap="none" spc="-35" dirty="0">
                <a:effectLst/>
                <a:latin typeface="Calibri" panose="020F0502020204030204" pitchFamily="34" charset="0"/>
                <a:ea typeface="Arial" panose="020B0604020202020204" pitchFamily="34" charset="0"/>
                <a:cs typeface="Calibri" panose="020F0502020204030204" pitchFamily="34" charset="0"/>
              </a:rPr>
              <a:t>l</a:t>
            </a:r>
            <a:r>
              <a:rPr lang="en-US" sz="1400" cap="none" dirty="0">
                <a:effectLst/>
                <a:latin typeface="Calibri" panose="020F0502020204030204" pitchFamily="34" charset="0"/>
                <a:ea typeface="Arial" panose="020B0604020202020204" pitchFamily="34" charset="0"/>
                <a:cs typeface="Calibri" panose="020F0502020204030204" pitchFamily="34" charset="0"/>
              </a:rPr>
              <a:t>y </a:t>
            </a:r>
            <a:r>
              <a:rPr lang="en-US" sz="1400" cap="none" spc="-210"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or </a:t>
            </a:r>
            <a:r>
              <a:rPr lang="en-US" sz="1400" cap="none" spc="-175" dirty="0">
                <a:effectLst/>
                <a:latin typeface="Calibri" panose="020F0502020204030204" pitchFamily="34" charset="0"/>
                <a:ea typeface="Arial" panose="020B0604020202020204" pitchFamily="34" charset="0"/>
                <a:cs typeface="Calibri" panose="020F0502020204030204" pitchFamily="34" charset="0"/>
              </a:rPr>
              <a:t> </a:t>
            </a:r>
            <a:r>
              <a:rPr lang="en-US" sz="1400" cap="none" spc="-35" dirty="0">
                <a:effectLst/>
                <a:latin typeface="Calibri" panose="020F0502020204030204" pitchFamily="34" charset="0"/>
                <a:ea typeface="Arial" panose="020B0604020202020204" pitchFamily="34" charset="0"/>
                <a:cs typeface="Calibri" panose="020F0502020204030204" pitchFamily="34" charset="0"/>
              </a:rPr>
              <a:t>i</a:t>
            </a:r>
            <a:r>
              <a:rPr lang="en-US" sz="1400" cap="none" dirty="0">
                <a:effectLst/>
                <a:latin typeface="Calibri" panose="020F0502020204030204" pitchFamily="34" charset="0"/>
                <a:ea typeface="Arial" panose="020B0604020202020204" pitchFamily="34" charset="0"/>
                <a:cs typeface="Calibri" panose="020F0502020204030204" pitchFamily="34" charset="0"/>
              </a:rPr>
              <a:t>n</a:t>
            </a:r>
            <a:r>
              <a:rPr lang="en-US" sz="1400" cap="none" spc="-45" dirty="0">
                <a:effectLst/>
                <a:latin typeface="Calibri" panose="020F0502020204030204" pitchFamily="34" charset="0"/>
                <a:ea typeface="Arial" panose="020B0604020202020204" pitchFamily="34" charset="0"/>
                <a:cs typeface="Calibri" panose="020F0502020204030204" pitchFamily="34" charset="0"/>
              </a:rPr>
              <a:t>d</a:t>
            </a:r>
            <a:r>
              <a:rPr lang="en-US" sz="1400" cap="none" dirty="0">
                <a:effectLst/>
                <a:latin typeface="Calibri" panose="020F0502020204030204" pitchFamily="34" charset="0"/>
                <a:ea typeface="Arial" panose="020B0604020202020204" pitchFamily="34" charset="0"/>
                <a:cs typeface="Calibri" panose="020F0502020204030204" pitchFamily="34" charset="0"/>
              </a:rPr>
              <a:t>i</a:t>
            </a:r>
            <a:r>
              <a:rPr lang="en-US" sz="1400" cap="none" spc="5" dirty="0">
                <a:effectLst/>
                <a:latin typeface="Calibri" panose="020F0502020204030204" pitchFamily="34" charset="0"/>
                <a:ea typeface="Arial" panose="020B0604020202020204" pitchFamily="34" charset="0"/>
                <a:cs typeface="Calibri" panose="020F0502020204030204" pitchFamily="34" charset="0"/>
              </a:rPr>
              <a:t>r</a:t>
            </a:r>
            <a:r>
              <a:rPr lang="en-US" sz="1400" cap="none" dirty="0">
                <a:effectLst/>
                <a:latin typeface="Calibri" panose="020F0502020204030204" pitchFamily="34" charset="0"/>
                <a:ea typeface="Arial" panose="020B0604020202020204" pitchFamily="34" charset="0"/>
                <a:cs typeface="Calibri" panose="020F0502020204030204" pitchFamily="34" charset="0"/>
              </a:rPr>
              <a:t>ect</a:t>
            </a:r>
            <a:r>
              <a:rPr lang="en-US" sz="1400" cap="none" spc="-45" dirty="0">
                <a:effectLst/>
                <a:latin typeface="Calibri" panose="020F0502020204030204" pitchFamily="34" charset="0"/>
                <a:ea typeface="Arial" panose="020B0604020202020204" pitchFamily="34" charset="0"/>
                <a:cs typeface="Calibri" panose="020F0502020204030204" pitchFamily="34" charset="0"/>
              </a:rPr>
              <a:t>l</a:t>
            </a:r>
            <a:r>
              <a:rPr lang="en-US" sz="1400" cap="none" dirty="0">
                <a:effectLst/>
                <a:latin typeface="Calibri" panose="020F0502020204030204" pitchFamily="34" charset="0"/>
                <a:ea typeface="Arial" panose="020B0604020202020204" pitchFamily="34" charset="0"/>
                <a:cs typeface="Calibri" panose="020F0502020204030204" pitchFamily="34" charset="0"/>
              </a:rPr>
              <a:t>y related</a:t>
            </a:r>
            <a:r>
              <a:rPr lang="en-US" sz="1400" cap="none" spc="-24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to</a:t>
            </a:r>
            <a:r>
              <a:rPr lang="en-US" sz="1400" cap="none" spc="20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fluid</a:t>
            </a:r>
            <a:r>
              <a:rPr lang="en-US" sz="1400" cap="none" spc="355" dirty="0">
                <a:effectLst/>
                <a:latin typeface="Calibri" panose="020F0502020204030204" pitchFamily="34" charset="0"/>
                <a:ea typeface="Arial" panose="020B0604020202020204" pitchFamily="34" charset="0"/>
                <a:cs typeface="Calibri" panose="020F0502020204030204" pitchFamily="34" charset="0"/>
              </a:rPr>
              <a:t> </a:t>
            </a:r>
            <a:r>
              <a:rPr lang="en-US" sz="1400" cap="none" dirty="0">
                <a:effectLst/>
                <a:latin typeface="Calibri" panose="020F0502020204030204" pitchFamily="34" charset="0"/>
                <a:ea typeface="Arial" panose="020B0604020202020204" pitchFamily="34" charset="0"/>
                <a:cs typeface="Calibri" panose="020F0502020204030204" pitchFamily="34" charset="0"/>
              </a:rPr>
              <a:t>contaminatio</a:t>
            </a:r>
            <a:r>
              <a:rPr lang="en-US" sz="1400" cap="none" spc="-100" dirty="0">
                <a:effectLst/>
                <a:latin typeface="Calibri" panose="020F0502020204030204" pitchFamily="34" charset="0"/>
                <a:ea typeface="Arial" panose="020B0604020202020204" pitchFamily="34" charset="0"/>
                <a:cs typeface="Calibri" panose="020F0502020204030204" pitchFamily="34" charset="0"/>
              </a:rPr>
              <a:t>n</a:t>
            </a:r>
            <a:r>
              <a:rPr lang="en-US" sz="1400" cap="none" dirty="0">
                <a:effectLst/>
                <a:latin typeface="Calibri" panose="020F0502020204030204" pitchFamily="34" charset="0"/>
                <a:ea typeface="Arial" panose="020B0604020202020204" pitchFamily="34" charset="0"/>
                <a:cs typeface="Calibri" panose="020F0502020204030204" pitchFamily="34" charset="0"/>
              </a:rPr>
              <a:t>.</a:t>
            </a:r>
            <a:endParaRPr lang="en-US" sz="1400" cap="none" dirty="0">
              <a:effectLst/>
              <a:latin typeface="Calibri" panose="020F0502020204030204" pitchFamily="34" charset="0"/>
              <a:ea typeface="Calibri" panose="020F0502020204030204" pitchFamily="34" charset="0"/>
              <a:cs typeface="Calibri" panose="020F0502020204030204" pitchFamily="34" charset="0"/>
            </a:endParaRPr>
          </a:p>
          <a:p>
            <a:pPr lvl="1"/>
            <a:r>
              <a:rPr lang="en-US" sz="1600" cap="none" dirty="0">
                <a:effectLst/>
                <a:latin typeface="Calibri" panose="020F0502020204030204" pitchFamily="34" charset="0"/>
                <a:ea typeface="Arial" panose="020B0604020202020204" pitchFamily="34" charset="0"/>
                <a:cs typeface="Calibri" panose="020F0502020204030204" pitchFamily="34" charset="0"/>
              </a:rPr>
              <a:t>Using</a:t>
            </a:r>
            <a:r>
              <a:rPr lang="en-US" sz="1600" cap="none" spc="70"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adequate</a:t>
            </a:r>
            <a:r>
              <a:rPr lang="en-US" sz="1600" cap="none" spc="30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filtration</a:t>
            </a:r>
            <a:r>
              <a:rPr lang="en-US" sz="1600" cap="none" spc="-22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as</a:t>
            </a:r>
            <a:r>
              <a:rPr lang="en-US" sz="1600" cap="none" spc="-18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discussed</a:t>
            </a:r>
            <a:r>
              <a:rPr lang="en-US" sz="1600" cap="none" spc="12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earlier</a:t>
            </a:r>
            <a:r>
              <a:rPr lang="en-US" sz="1600" cap="none" spc="35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is</a:t>
            </a:r>
            <a:r>
              <a:rPr lang="en-US" sz="1600" cap="none" spc="40"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a</a:t>
            </a:r>
            <a:r>
              <a:rPr lang="en-US" sz="1600" cap="none" spc="-170"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must</a:t>
            </a:r>
            <a:r>
              <a:rPr lang="en-US" sz="1600" cap="none" spc="19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to</a:t>
            </a:r>
            <a:r>
              <a:rPr lang="en-US" sz="1600" cap="none" spc="180"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reduce</a:t>
            </a:r>
            <a:r>
              <a:rPr lang="en-US" sz="1600" cap="none" spc="35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system</a:t>
            </a:r>
            <a:r>
              <a:rPr lang="en-US" sz="1600" cap="none" spc="90"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breakdown</a:t>
            </a:r>
            <a:r>
              <a:rPr lang="en-US" sz="1600" cap="none" spc="-325" dirty="0">
                <a:effectLst/>
                <a:latin typeface="Calibri" panose="020F0502020204030204" pitchFamily="34" charset="0"/>
                <a:ea typeface="Arial" panose="020B0604020202020204" pitchFamily="34" charset="0"/>
                <a:cs typeface="Calibri" panose="020F0502020204030204" pitchFamily="34" charset="0"/>
              </a:rPr>
              <a:t> </a:t>
            </a:r>
            <a:r>
              <a:rPr lang="en-US" sz="1600" cap="none" dirty="0">
                <a:effectLst/>
                <a:latin typeface="Calibri" panose="020F0502020204030204" pitchFamily="34" charset="0"/>
                <a:ea typeface="Arial" panose="020B0604020202020204" pitchFamily="34" charset="0"/>
                <a:cs typeface="Calibri" panose="020F0502020204030204" pitchFamily="34" charset="0"/>
              </a:rPr>
              <a:t>frequency</a:t>
            </a:r>
          </a:p>
          <a:p>
            <a:pPr marL="285750" lvl="1" indent="-285750">
              <a:spcBef>
                <a:spcPts val="1000"/>
              </a:spcBef>
              <a:buFont typeface="Wingdings" panose="05000000000000000000" pitchFamily="2" charset="2"/>
              <a:buChar char="Ø"/>
            </a:pPr>
            <a:r>
              <a:rPr lang="en-US" cap="none" dirty="0">
                <a:latin typeface="Calibri" panose="020F0502020204030204" pitchFamily="34" charset="0"/>
                <a:cs typeface="Calibri" panose="020F0502020204030204" pitchFamily="34" charset="0"/>
              </a:rPr>
              <a:t>The following points should be investigated:</a:t>
            </a:r>
          </a:p>
          <a:p>
            <a:pPr marL="742950" lvl="2" indent="-285750">
              <a:spcBef>
                <a:spcPts val="1000"/>
              </a:spcBef>
            </a:pPr>
            <a:r>
              <a:rPr lang="en-US" cap="none" dirty="0">
                <a:latin typeface="Calibri" panose="020F0502020204030204" pitchFamily="34" charset="0"/>
                <a:cs typeface="Calibri" panose="020F0502020204030204" pitchFamily="34" charset="0"/>
              </a:rPr>
              <a:t>Ensure that the filter fitted to the system are of the recommended rating.</a:t>
            </a:r>
          </a:p>
          <a:p>
            <a:pPr marL="742950" lvl="2" indent="-285750">
              <a:spcBef>
                <a:spcPts val="1000"/>
              </a:spcBef>
            </a:pPr>
            <a:r>
              <a:rPr lang="en-US" cap="none" dirty="0">
                <a:latin typeface="Calibri" panose="020F0502020204030204" pitchFamily="34" charset="0"/>
                <a:cs typeface="Calibri" panose="020F0502020204030204" pitchFamily="34" charset="0"/>
              </a:rPr>
              <a:t>Check that the thank is properly sealed and all gaskets are in good condition.</a:t>
            </a:r>
          </a:p>
          <a:p>
            <a:pPr marL="742950" lvl="2" indent="-285750">
              <a:spcBef>
                <a:spcPts val="1000"/>
              </a:spcBef>
            </a:pPr>
            <a:r>
              <a:rPr lang="en-US" cap="none" dirty="0">
                <a:latin typeface="Calibri" panose="020F0502020204030204" pitchFamily="34" charset="0"/>
                <a:cs typeface="Calibri" panose="020F0502020204030204" pitchFamily="34" charset="0"/>
              </a:rPr>
              <a:t>Check the breather conditions and cleanliness.</a:t>
            </a:r>
          </a:p>
          <a:p>
            <a:pPr marL="742950" lvl="2" indent="-285750">
              <a:spcBef>
                <a:spcPts val="1000"/>
              </a:spcBef>
            </a:pPr>
            <a:r>
              <a:rPr lang="en-US" cap="none" dirty="0">
                <a:latin typeface="Calibri" panose="020F0502020204030204" pitchFamily="34" charset="0"/>
                <a:cs typeface="Calibri" panose="020F0502020204030204" pitchFamily="34" charset="0"/>
              </a:rPr>
              <a:t>When filling the oil tank, use a filter pack to transfer oil- not an old water can.</a:t>
            </a:r>
          </a:p>
          <a:p>
            <a:pPr marL="742950" lvl="2" indent="-285750">
              <a:spcBef>
                <a:spcPts val="1000"/>
              </a:spcBef>
            </a:pPr>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53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lstStyle/>
          <a:p>
            <a:pPr algn="l"/>
            <a:r>
              <a:rPr lang="en-US" dirty="0"/>
              <a:t>Take in consideration:</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a:bodyPr>
          <a:lstStyle/>
          <a:p>
            <a:r>
              <a:rPr lang="en-US" sz="2400" b="1" cap="none" dirty="0">
                <a:effectLst/>
                <a:latin typeface="Calibri" panose="020F0502020204030204" pitchFamily="34" charset="0"/>
                <a:ea typeface="Arial" panose="020B0604020202020204" pitchFamily="34" charset="0"/>
                <a:cs typeface="Calibri" panose="020F0502020204030204" pitchFamily="34" charset="0"/>
              </a:rPr>
              <a:t>Condition</a:t>
            </a:r>
            <a:r>
              <a:rPr lang="en-US" sz="2400" b="1" cap="none" spc="-225" dirty="0">
                <a:effectLst/>
                <a:latin typeface="Calibri" panose="020F0502020204030204" pitchFamily="34" charset="0"/>
                <a:ea typeface="Arial" panose="020B0604020202020204" pitchFamily="34" charset="0"/>
                <a:cs typeface="Calibri" panose="020F0502020204030204" pitchFamily="34" charset="0"/>
              </a:rPr>
              <a:t> </a:t>
            </a:r>
            <a:r>
              <a:rPr lang="en-US" sz="2400" b="1" cap="none" dirty="0">
                <a:effectLst/>
                <a:latin typeface="Calibri" panose="020F0502020204030204" pitchFamily="34" charset="0"/>
                <a:ea typeface="Arial" panose="020B0604020202020204" pitchFamily="34" charset="0"/>
                <a:cs typeface="Calibri" panose="020F0502020204030204" pitchFamily="34" charset="0"/>
              </a:rPr>
              <a:t>monitoring</a:t>
            </a:r>
          </a:p>
          <a:p>
            <a:pPr marL="0" indent="0">
              <a:buNone/>
            </a:pPr>
            <a:r>
              <a:rPr lang="en-US" cap="none" dirty="0">
                <a:latin typeface="Calibri" panose="020F0502020204030204" pitchFamily="34" charset="0"/>
                <a:cs typeface="Calibri" panose="020F0502020204030204" pitchFamily="34" charset="0"/>
              </a:rPr>
              <a:t>A. Hydraulic elements</a:t>
            </a:r>
          </a:p>
          <a:p>
            <a:pPr lvl="1"/>
            <a:r>
              <a:rPr lang="en-US" cap="none" dirty="0">
                <a:latin typeface="Calibri" panose="020F0502020204030204" pitchFamily="34" charset="0"/>
                <a:cs typeface="Calibri" panose="020F0502020204030204" pitchFamily="34" charset="0"/>
              </a:rPr>
              <a:t>Condition of pumps, hydraulic motors, and control valves with external drains  can be judged by measuring the leakage flow in the drain lines.</a:t>
            </a:r>
          </a:p>
          <a:p>
            <a:pPr lvl="1"/>
            <a:r>
              <a:rPr lang="en-US" cap="none" dirty="0">
                <a:latin typeface="Calibri" panose="020F0502020204030204" pitchFamily="34" charset="0"/>
                <a:cs typeface="Calibri" panose="020F0502020204030204" pitchFamily="34" charset="0"/>
              </a:rPr>
              <a:t>It is essential that to measure and record the reference leakage when the element is new</a:t>
            </a:r>
          </a:p>
          <a:p>
            <a:pPr lvl="1"/>
            <a:r>
              <a:rPr lang="en-US" cap="none" dirty="0">
                <a:latin typeface="Calibri" panose="020F0502020204030204" pitchFamily="34" charset="0"/>
                <a:cs typeface="Calibri" panose="020F0502020204030204" pitchFamily="34" charset="0"/>
              </a:rPr>
              <a:t>There is no need a flow meter  device to measure the leakage. It can be done by using a jar and stopwatch.</a:t>
            </a: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472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lstStyle/>
          <a:p>
            <a:pPr algn="l"/>
            <a:r>
              <a:rPr lang="en-US" dirty="0"/>
              <a:t>Take in consideration:</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a:bodyPr>
          <a:lstStyle/>
          <a:p>
            <a:r>
              <a:rPr lang="en-US" sz="2400" b="1" cap="none" dirty="0">
                <a:effectLst/>
                <a:latin typeface="Calibri" panose="020F0502020204030204" pitchFamily="34" charset="0"/>
                <a:ea typeface="Arial" panose="020B0604020202020204" pitchFamily="34" charset="0"/>
                <a:cs typeface="Calibri" panose="020F0502020204030204" pitchFamily="34" charset="0"/>
              </a:rPr>
              <a:t>Condition</a:t>
            </a:r>
            <a:r>
              <a:rPr lang="en-US" sz="2400" b="1" cap="none" spc="-225" dirty="0">
                <a:effectLst/>
                <a:latin typeface="Calibri" panose="020F0502020204030204" pitchFamily="34" charset="0"/>
                <a:ea typeface="Arial" panose="020B0604020202020204" pitchFamily="34" charset="0"/>
                <a:cs typeface="Calibri" panose="020F0502020204030204" pitchFamily="34" charset="0"/>
              </a:rPr>
              <a:t> </a:t>
            </a:r>
            <a:r>
              <a:rPr lang="en-US" sz="2400" b="1" cap="none" dirty="0">
                <a:effectLst/>
                <a:latin typeface="Calibri" panose="020F0502020204030204" pitchFamily="34" charset="0"/>
                <a:ea typeface="Arial" panose="020B0604020202020204" pitchFamily="34" charset="0"/>
                <a:cs typeface="Calibri" panose="020F0502020204030204" pitchFamily="34" charset="0"/>
              </a:rPr>
              <a:t>monitoring</a:t>
            </a:r>
          </a:p>
          <a:p>
            <a:pPr marL="0" indent="0">
              <a:buNone/>
            </a:pPr>
            <a:r>
              <a:rPr lang="en-US" cap="none" dirty="0">
                <a:latin typeface="Calibri" panose="020F0502020204030204" pitchFamily="34" charset="0"/>
                <a:cs typeface="Calibri" panose="020F0502020204030204" pitchFamily="34" charset="0"/>
              </a:rPr>
              <a:t>B. Fluid Condition</a:t>
            </a:r>
          </a:p>
          <a:p>
            <a:pPr lvl="1"/>
            <a:r>
              <a:rPr lang="en-US" cap="none" dirty="0">
                <a:latin typeface="Calibri" panose="020F0502020204030204" pitchFamily="34" charset="0"/>
                <a:cs typeface="Calibri" panose="020F0502020204030204" pitchFamily="34" charset="0"/>
              </a:rPr>
              <a:t>Contamination monitoring of the hydraulic fluid can be useful on evaluating the performance of the system.</a:t>
            </a:r>
          </a:p>
          <a:p>
            <a:pPr lvl="1"/>
            <a:r>
              <a:rPr lang="en-US" cap="none" dirty="0">
                <a:latin typeface="Calibri" panose="020F0502020204030204" pitchFamily="34" charset="0"/>
                <a:cs typeface="Calibri" panose="020F0502020204030204" pitchFamily="34" charset="0"/>
              </a:rPr>
              <a:t>Sample of fluid is drained and inspected regularly to judge the system cleanliness.</a:t>
            </a:r>
          </a:p>
          <a:p>
            <a:pPr lvl="1"/>
            <a:r>
              <a:rPr lang="en-US" cap="none" dirty="0">
                <a:latin typeface="Calibri" panose="020F0502020204030204" pitchFamily="34" charset="0"/>
                <a:cs typeface="Calibri" panose="020F0502020204030204" pitchFamily="34" charset="0"/>
              </a:rPr>
              <a:t>Typically, a 250 ml of oil from  a low pressure line (less than 14 bar) is preferred to be a reference.</a:t>
            </a:r>
          </a:p>
          <a:p>
            <a:pPr lvl="1"/>
            <a:r>
              <a:rPr lang="en-US" cap="none" dirty="0">
                <a:latin typeface="Calibri" panose="020F0502020204030204" pitchFamily="34" charset="0"/>
                <a:cs typeface="Calibri" panose="020F0502020204030204" pitchFamily="34" charset="0"/>
              </a:rPr>
              <a:t>Analyzing the sample can explain the elements wear and filtration effectiveness.</a:t>
            </a: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54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F892-95E4-F53B-712F-658D0E67691B}"/>
              </a:ext>
            </a:extLst>
          </p:cNvPr>
          <p:cNvSpPr>
            <a:spLocks noGrp="1"/>
          </p:cNvSpPr>
          <p:nvPr>
            <p:ph type="title"/>
          </p:nvPr>
        </p:nvSpPr>
        <p:spPr>
          <a:xfrm>
            <a:off x="913775" y="618517"/>
            <a:ext cx="10364451" cy="831911"/>
          </a:xfrm>
        </p:spPr>
        <p:txBody>
          <a:bodyPr/>
          <a:lstStyle/>
          <a:p>
            <a:pPr algn="l"/>
            <a:r>
              <a:rPr lang="en-US" dirty="0"/>
              <a:t>Take in consideration:</a:t>
            </a:r>
          </a:p>
        </p:txBody>
      </p:sp>
      <p:sp>
        <p:nvSpPr>
          <p:cNvPr id="3" name="Content Placeholder 2">
            <a:extLst>
              <a:ext uri="{FF2B5EF4-FFF2-40B4-BE49-F238E27FC236}">
                <a16:creationId xmlns:a16="http://schemas.microsoft.com/office/drawing/2014/main" id="{142D9F9E-4B24-23AD-6156-577E44F73CE4}"/>
              </a:ext>
            </a:extLst>
          </p:cNvPr>
          <p:cNvSpPr>
            <a:spLocks noGrp="1"/>
          </p:cNvSpPr>
          <p:nvPr>
            <p:ph sz="quarter" idx="13"/>
          </p:nvPr>
        </p:nvSpPr>
        <p:spPr>
          <a:xfrm>
            <a:off x="913774" y="1450428"/>
            <a:ext cx="10363826" cy="4340771"/>
          </a:xfrm>
        </p:spPr>
        <p:txBody>
          <a:bodyPr>
            <a:normAutofit/>
          </a:bodyPr>
          <a:lstStyle/>
          <a:p>
            <a:r>
              <a:rPr lang="en-US" sz="2400" b="1" cap="none" dirty="0">
                <a:effectLst/>
                <a:latin typeface="Calibri" panose="020F0502020204030204" pitchFamily="34" charset="0"/>
                <a:ea typeface="Arial" panose="020B0604020202020204" pitchFamily="34" charset="0"/>
                <a:cs typeface="Calibri" panose="020F0502020204030204" pitchFamily="34" charset="0"/>
              </a:rPr>
              <a:t>Condition</a:t>
            </a:r>
            <a:r>
              <a:rPr lang="en-US" sz="2400" b="1" cap="none" spc="-225" dirty="0">
                <a:effectLst/>
                <a:latin typeface="Calibri" panose="020F0502020204030204" pitchFamily="34" charset="0"/>
                <a:ea typeface="Arial" panose="020B0604020202020204" pitchFamily="34" charset="0"/>
                <a:cs typeface="Calibri" panose="020F0502020204030204" pitchFamily="34" charset="0"/>
              </a:rPr>
              <a:t> </a:t>
            </a:r>
            <a:r>
              <a:rPr lang="en-US" sz="2400" b="1" cap="none" dirty="0">
                <a:effectLst/>
                <a:latin typeface="Calibri" panose="020F0502020204030204" pitchFamily="34" charset="0"/>
                <a:ea typeface="Arial" panose="020B0604020202020204" pitchFamily="34" charset="0"/>
                <a:cs typeface="Calibri" panose="020F0502020204030204" pitchFamily="34" charset="0"/>
              </a:rPr>
              <a:t>monitoring</a:t>
            </a:r>
          </a:p>
          <a:p>
            <a:pPr marL="0" indent="0">
              <a:buNone/>
            </a:pPr>
            <a:r>
              <a:rPr lang="en-US" cap="none" dirty="0">
                <a:latin typeface="Calibri" panose="020F0502020204030204" pitchFamily="34" charset="0"/>
                <a:cs typeface="Calibri" panose="020F0502020204030204" pitchFamily="34" charset="0"/>
              </a:rPr>
              <a:t>C. Records and Documenting</a:t>
            </a:r>
          </a:p>
          <a:p>
            <a:pPr marL="0" indent="0">
              <a:buNone/>
            </a:pPr>
            <a:r>
              <a:rPr lang="en-US" cap="none" dirty="0">
                <a:latin typeface="Calibri" panose="020F0502020204030204" pitchFamily="34" charset="0"/>
                <a:cs typeface="Calibri" panose="020F0502020204030204" pitchFamily="34" charset="0"/>
              </a:rPr>
              <a:t>It is  necessary to maintain an up-to-date information on all system. Necessary data and documents should comprise the following:</a:t>
            </a:r>
          </a:p>
          <a:p>
            <a:pPr lvl="1"/>
            <a:r>
              <a:rPr lang="en-US" cap="none" dirty="0">
                <a:latin typeface="Calibri" panose="020F0502020204030204" pitchFamily="34" charset="0"/>
                <a:cs typeface="Calibri" panose="020F0502020204030204" pitchFamily="34" charset="0"/>
              </a:rPr>
              <a:t>A complete circuit diagram and parts list giving details of all pressure settings, operating speeds,  and  test-points  pressure readings. This  must  be  updated   every  time  any modification is carried out.</a:t>
            </a:r>
          </a:p>
          <a:p>
            <a:pPr lvl="1"/>
            <a:r>
              <a:rPr lang="en-US" cap="none" dirty="0">
                <a:latin typeface="Calibri" panose="020F0502020204030204" pitchFamily="34" charset="0"/>
                <a:cs typeface="Calibri" panose="020F0502020204030204" pitchFamily="34" charset="0"/>
              </a:rPr>
              <a:t>A spares stock list giving details of all spares carried out.</a:t>
            </a:r>
          </a:p>
          <a:p>
            <a:pPr lvl="1"/>
            <a:r>
              <a:rPr lang="en-US" cap="none" dirty="0">
                <a:latin typeface="Calibri" panose="020F0502020204030204" pitchFamily="34" charset="0"/>
                <a:cs typeface="Calibri" panose="020F0502020204030204" pitchFamily="34" charset="0"/>
              </a:rPr>
              <a:t>A record of any breakdowns giving the symptom, cause and repair of the fault, together with the date and length of time the system was down.</a:t>
            </a:r>
          </a:p>
          <a:p>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226017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2023</TotalTime>
  <Words>2139</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Tw Cen MT</vt:lpstr>
      <vt:lpstr>Wingdings</vt:lpstr>
      <vt:lpstr>Droplet</vt:lpstr>
      <vt:lpstr>Troubleshooting in Hydraulic circuits</vt:lpstr>
      <vt:lpstr>Table of content: </vt:lpstr>
      <vt:lpstr>Introduction </vt:lpstr>
      <vt:lpstr>Introduction </vt:lpstr>
      <vt:lpstr>Introduction </vt:lpstr>
      <vt:lpstr>Take in consideration:</vt:lpstr>
      <vt:lpstr>Take in consideration:</vt:lpstr>
      <vt:lpstr>Take in consideration:</vt:lpstr>
      <vt:lpstr>Take in consideration:</vt:lpstr>
      <vt:lpstr>Common causes of hydraulic failure:</vt:lpstr>
      <vt:lpstr>General rules for hydraulic maintenance engineers:</vt:lpstr>
      <vt:lpstr>Ten steps trouble shooting process:</vt:lpstr>
      <vt:lpstr>Before identifying the problem:</vt:lpstr>
      <vt:lpstr>Questions to identify the problem:</vt:lpstr>
      <vt:lpstr>Troubleshooting check list:</vt:lpstr>
      <vt:lpstr>Troubleshooting guides and maintenance hints:</vt:lpstr>
      <vt:lpstr>Troubleshooting guides and maintenance hints:</vt:lpstr>
      <vt:lpstr>Troubleshooting guides and maintenance hints:</vt:lpstr>
      <vt:lpstr>Troubleshooting guides and maintenance hints:</vt:lpstr>
      <vt:lpstr>Troubleshooting guides and maintenance hints:</vt:lpstr>
      <vt:lpstr>How to Prevent Hydraulic System Failure:</vt:lpstr>
      <vt:lpstr>Hydraulic System Maintenance: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in Hydraulic circuits</dc:title>
  <dc:creator>Sameh Elshafey</dc:creator>
  <cp:lastModifiedBy>Sameh Elshafey</cp:lastModifiedBy>
  <cp:revision>5</cp:revision>
  <dcterms:created xsi:type="dcterms:W3CDTF">2023-06-20T08:02:28Z</dcterms:created>
  <dcterms:modified xsi:type="dcterms:W3CDTF">2023-06-21T17:45:32Z</dcterms:modified>
</cp:coreProperties>
</file>