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51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8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168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98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8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459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787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35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50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9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4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30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45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3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58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0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F2BC98-651F-4C30-9A98-26992A409C31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AA68AA-996B-40DF-88A8-92B744F3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67B9-D39E-44C5-AF7A-213199AFFA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Servo valve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501BE-7CB0-4E80-8A45-F27176886B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NAME: Ahmed Reda Khalil</a:t>
            </a:r>
          </a:p>
          <a:p>
            <a:r>
              <a:rPr lang="en-US" dirty="0"/>
              <a:t>REG.NUMBER: 24224432</a:t>
            </a:r>
          </a:p>
        </p:txBody>
      </p:sp>
    </p:spTree>
    <p:extLst>
      <p:ext uri="{BB962C8B-B14F-4D97-AF65-F5344CB8AC3E}">
        <p14:creationId xmlns:p14="http://schemas.microsoft.com/office/powerpoint/2010/main" val="42673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BDF53-5729-47DD-A1D2-8DEC3164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Application of servo valve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CFEBF-9DCF-4AF0-8460-948F05FDA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Aerospace: Flight control surfaces (flaps, rudders) and landing gear.</a:t>
            </a:r>
          </a:p>
          <a:p>
            <a:r>
              <a:rPr lang="en-US" dirty="0"/>
              <a:t>Industrial Machinery: High-speed plastic injection molding and die casting.</a:t>
            </a:r>
          </a:p>
          <a:p>
            <a:r>
              <a:rPr lang="en-US" dirty="0"/>
              <a:t>Heavy Equipment: Steel and rolling mills for precise thickness control.</a:t>
            </a:r>
          </a:p>
          <a:p>
            <a:r>
              <a:rPr lang="en-US" dirty="0"/>
              <a:t>Testing &amp; Simulation: Flight simulators and automotive material testing rigs.</a:t>
            </a:r>
          </a:p>
          <a:p>
            <a:r>
              <a:rPr lang="en-US" dirty="0"/>
              <a:t>Power Generation: Controlling steam and gas turbine governors</a:t>
            </a:r>
          </a:p>
        </p:txBody>
      </p:sp>
    </p:spTree>
    <p:extLst>
      <p:ext uri="{BB962C8B-B14F-4D97-AF65-F5344CB8AC3E}">
        <p14:creationId xmlns:p14="http://schemas.microsoft.com/office/powerpoint/2010/main" val="84950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896A-AC82-49D6-BB2C-B47754A0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5- Advantages and dis advantages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68FA1-C854-415F-B260-72FCF3CA1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344FA-4CFD-40ED-B930-5E924F7B69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Extreme precision (accuracy within 0.025 mm).</a:t>
            </a:r>
          </a:p>
          <a:p>
            <a:r>
              <a:rPr lang="en-US" dirty="0"/>
              <a:t>Very high frequency response (&gt;100 Hz).</a:t>
            </a:r>
          </a:p>
          <a:p>
            <a:r>
              <a:rPr lang="en-US" dirty="0"/>
              <a:t>High power-to-weight ratio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430871-4697-4AA8-A4E6-A3D434455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 advantages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5FCE2-DF59-4575-B180-8F58A393FFF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High Cost: Significant investment compared to standard valves.</a:t>
            </a:r>
          </a:p>
          <a:p>
            <a:r>
              <a:rPr lang="en-US" dirty="0"/>
              <a:t>Complex Maintenance: Requires specialized labs for </a:t>
            </a:r>
            <a:r>
              <a:rPr lang="en-US" dirty="0" err="1"/>
              <a:t>repa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1CE9-EEA4-4A15-A5C9-A7D06F95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30901"/>
          </a:xfrm>
        </p:spPr>
        <p:txBody>
          <a:bodyPr/>
          <a:lstStyle/>
          <a:p>
            <a:r>
              <a:rPr lang="en-US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8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E924-6E6C-49E2-939C-E5E1AB6E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E77A9-FED1-411E-87B8-F66045FCE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en-US" dirty="0"/>
              <a:t>1- What is the servo valve?</a:t>
            </a:r>
          </a:p>
          <a:p>
            <a:r>
              <a:rPr lang="en-US" dirty="0"/>
              <a:t>2- Main component of servo valve</a:t>
            </a:r>
          </a:p>
          <a:p>
            <a:r>
              <a:rPr lang="en-US" dirty="0"/>
              <a:t>3- Classification of Servo Valves</a:t>
            </a:r>
          </a:p>
          <a:p>
            <a:r>
              <a:rPr lang="en-US" dirty="0"/>
              <a:t>4- Application of servo valve </a:t>
            </a:r>
          </a:p>
          <a:p>
            <a:r>
              <a:rPr lang="en-US" dirty="0"/>
              <a:t>5- Advantages and dis advantages </a:t>
            </a:r>
          </a:p>
        </p:txBody>
      </p:sp>
    </p:spTree>
    <p:extLst>
      <p:ext uri="{BB962C8B-B14F-4D97-AF65-F5344CB8AC3E}">
        <p14:creationId xmlns:p14="http://schemas.microsoft.com/office/powerpoint/2010/main" val="22292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A307-0255-40AF-9C1D-69ECB0CD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1- What is the servo valve?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75AB-45A2-4E95-A0C1-061C42623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2225" y="2666852"/>
            <a:ext cx="4718304" cy="33101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Definition: A precision electro-hydraulic directional control valve used for high-performance motion control.</a:t>
            </a:r>
          </a:p>
          <a:p>
            <a:r>
              <a:rPr lang="en-US" dirty="0"/>
              <a:t>Core Function: It acts as an interface, converting low-power electrical signals (input) into high-power hydraulic flow or pressure (output)</a:t>
            </a:r>
          </a:p>
        </p:txBody>
      </p:sp>
      <p:pic>
        <p:nvPicPr>
          <p:cNvPr id="2050" name="Picture 2" descr="A diagram of a machine&#10;&#10;Description automatically generated">
            <a:extLst>
              <a:ext uri="{FF2B5EF4-FFF2-40B4-BE49-F238E27FC236}">
                <a16:creationId xmlns:a16="http://schemas.microsoft.com/office/drawing/2014/main" id="{9F3B2B1D-7ECD-469B-89D9-4A0FD5F1889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101363"/>
            <a:ext cx="4718050" cy="222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6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67D93-806B-41BF-8D78-1D385894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2- Main component of servo valve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9B576-2FFD-40FC-B972-23A70D699A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Stage 1: The Electrical Stage (Input):</a:t>
            </a:r>
          </a:p>
          <a:p>
            <a:r>
              <a:rPr lang="en-US" dirty="0"/>
              <a:t>Permanent Magnets: Create a constant magnetic field for the armature to interact with.</a:t>
            </a:r>
          </a:p>
          <a:p>
            <a:r>
              <a:rPr lang="en-US" dirty="0"/>
              <a:t>Electromagnetic Coils: Convert the electrical command (mA) into a magnetic force.</a:t>
            </a:r>
          </a:p>
          <a:p>
            <a:r>
              <a:rPr lang="en-US" dirty="0"/>
              <a:t>Armature: A metal beam that pivots to initiate mechanical movement.</a:t>
            </a:r>
          </a:p>
          <a:p>
            <a:r>
              <a:rPr lang="en-US" dirty="0"/>
              <a:t>Flexure Tube: Supports the armature and acts as a seal to keep oil away from the electronics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8DB7B9-1EE9-4E8A-9549-B7CDD4D6C8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611187"/>
            <a:ext cx="4718050" cy="32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4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FE3D5-41BF-46EA-927B-DF8A692F3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 Main component of servo valve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C2C87-5C48-497E-A2E5-B9D1FFF390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Stage 2: The Pilot Stage (Amplification)</a:t>
            </a:r>
          </a:p>
          <a:p>
            <a:r>
              <a:rPr lang="en-US" dirty="0"/>
              <a:t>Flapper: A thin lever that moves between nozzles to control oil flow.</a:t>
            </a:r>
          </a:p>
          <a:p>
            <a:r>
              <a:rPr lang="en-US" dirty="0"/>
              <a:t>Nozzles (Dual): Spray jets of oil; their restriction creates the pressure difference needed to move the spool.</a:t>
            </a:r>
          </a:p>
          <a:p>
            <a:r>
              <a:rPr lang="en-US" dirty="0"/>
              <a:t>Internal Filter: A fine mesh that prevents tiny particles from clogging the nozzles.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0B52E2-CF96-410A-943E-84A651F32D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609397"/>
            <a:ext cx="4718050" cy="321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00D5-1EA2-42C1-B95C-F68F193A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 Main component of servo valve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70975-27D8-42C4-9E15-57EE339BAF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Stage 3: The Power Stage (Output)</a:t>
            </a:r>
          </a:p>
          <a:p>
            <a:r>
              <a:rPr lang="en-US" dirty="0"/>
              <a:t>Main Spool: The sliding core that opens or blocks the main oil paths to the machine.</a:t>
            </a:r>
          </a:p>
          <a:p>
            <a:r>
              <a:rPr lang="en-US" dirty="0"/>
              <a:t>Bushing (Sleeve): The high-precision housing where the spool slides with zero friction.</a:t>
            </a:r>
          </a:p>
          <a:p>
            <a:r>
              <a:rPr lang="en-US" dirty="0"/>
              <a:t>Feedback Wire: A spring that pulls the flapper back to center to ensure the spool stops at the exact position.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9C8AC5-BAD9-4EE3-B2CA-1565EE1890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609397"/>
            <a:ext cx="4718050" cy="321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FEF1-C196-482A-A3C7-74F9E9C7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Servo Valves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16F19-407E-4401-986C-962BCE918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Number of Stages</a:t>
            </a:r>
          </a:p>
          <a:p>
            <a:r>
              <a:rPr lang="en-US" dirty="0"/>
              <a:t>Single-Stage: Direct drive (Torque motor moves the spool directly).</a:t>
            </a:r>
          </a:p>
          <a:p>
            <a:r>
              <a:rPr lang="en-US" dirty="0"/>
              <a:t>Two-Stage: Pilot-operated (Pilot stage controls the main power spool).</a:t>
            </a:r>
          </a:p>
          <a:p>
            <a:r>
              <a:rPr lang="en-US" dirty="0"/>
              <a:t>Three-Stage: High-flow capacity (Used for massive industrial applications).</a:t>
            </a:r>
          </a:p>
        </p:txBody>
      </p:sp>
    </p:spTree>
    <p:extLst>
      <p:ext uri="{BB962C8B-B14F-4D97-AF65-F5344CB8AC3E}">
        <p14:creationId xmlns:p14="http://schemas.microsoft.com/office/powerpoint/2010/main" val="182573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6A66-BA74-436E-9B75-EAC1D0D5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Servo Valves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D63F4-708F-49A7-A172-6A2F82805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By Pilot Stage Design (Mechanism)</a:t>
            </a:r>
          </a:p>
          <a:p>
            <a:r>
              <a:rPr lang="en-US" dirty="0"/>
              <a:t>Nozzle-Flapper: High precision and rapid response speed</a:t>
            </a:r>
          </a:p>
          <a:p>
            <a:r>
              <a:rPr lang="en-US" dirty="0"/>
              <a:t>Jet Pipe: Robust design with high contamination tolerance.</a:t>
            </a:r>
          </a:p>
          <a:p>
            <a:r>
              <a:rPr lang="en-US" dirty="0"/>
              <a:t>Deflector Jet: High efficiency and reliable performance.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EDCCB-80B2-4A47-ABDD-DE89ADD96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Servo Valves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95001-0365-481C-9187-8EEE33E6E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Control Function</a:t>
            </a:r>
          </a:p>
          <a:p>
            <a:r>
              <a:rPr lang="en-US" dirty="0"/>
              <a:t>Flow Control: Regulates speed and direction of actuators.</a:t>
            </a:r>
          </a:p>
          <a:p>
            <a:r>
              <a:rPr lang="en-US" dirty="0"/>
              <a:t>Pressure Control: Manages output pressure proportional to input.</a:t>
            </a:r>
          </a:p>
        </p:txBody>
      </p:sp>
    </p:spTree>
    <p:extLst>
      <p:ext uri="{BB962C8B-B14F-4D97-AF65-F5344CB8AC3E}">
        <p14:creationId xmlns:p14="http://schemas.microsoft.com/office/powerpoint/2010/main" val="196276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623</TotalTime>
  <Words>521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Servo valve </vt:lpstr>
      <vt:lpstr>OUT LINES </vt:lpstr>
      <vt:lpstr>1- What is the servo valve? </vt:lpstr>
      <vt:lpstr>2- Main component of servo valve </vt:lpstr>
      <vt:lpstr>2- Main component of servo valve</vt:lpstr>
      <vt:lpstr>2- Main component of servo valve</vt:lpstr>
      <vt:lpstr>Classification of Servo Valves</vt:lpstr>
      <vt:lpstr>Classification of Servo Valves</vt:lpstr>
      <vt:lpstr>Classification of Servo Valves</vt:lpstr>
      <vt:lpstr> Application of servo valve  </vt:lpstr>
      <vt:lpstr>5- Advantages and dis advantages  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Servo valve</dc:title>
  <dc:creator>WIN 10 PRO</dc:creator>
  <cp:lastModifiedBy>WIN 10 PRO</cp:lastModifiedBy>
  <cp:revision>11</cp:revision>
  <dcterms:created xsi:type="dcterms:W3CDTF">2026-05-05T00:15:16Z</dcterms:created>
  <dcterms:modified xsi:type="dcterms:W3CDTF">2026-05-05T10:40:04Z</dcterms:modified>
</cp:coreProperties>
</file>