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FDB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69" d="100"/>
          <a:sy n="69" d="100"/>
        </p:scale>
        <p:origin x="69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E646B-A5CC-A916-75B2-7C46D66F065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526F321C-80F8-4CF0-37A8-B33D5829CD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7C7EC9ED-0378-617B-7E0F-97E4027EC614}"/>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5" name="Footer Placeholder 4">
            <a:extLst>
              <a:ext uri="{FF2B5EF4-FFF2-40B4-BE49-F238E27FC236}">
                <a16:creationId xmlns:a16="http://schemas.microsoft.com/office/drawing/2014/main" id="{5EA0F77C-2B62-DDEB-8E6F-649C3A1C3B9B}"/>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F9E64CA-CDB7-2C33-829C-4947154AE9F0}"/>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1475173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507AC-6971-B2F0-E720-43E2AE7D847E}"/>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82EF9D27-709C-1F0C-A000-29C3889976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B98B8FBB-55D2-CB15-D294-A7168EA36AAF}"/>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5" name="Footer Placeholder 4">
            <a:extLst>
              <a:ext uri="{FF2B5EF4-FFF2-40B4-BE49-F238E27FC236}">
                <a16:creationId xmlns:a16="http://schemas.microsoft.com/office/drawing/2014/main" id="{3C00E9DA-B780-E287-9C3B-605E8613FC88}"/>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75D7C8C0-11DA-C225-9482-04707AEEFCBC}"/>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1068267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F0040-D7F2-87EF-A6CF-9B6DA5E23F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BD267BE0-48BC-0D89-B8F9-4D7A55395BF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364EAF9-DBC6-4537-5E43-83D5841FAA46}"/>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5" name="Footer Placeholder 4">
            <a:extLst>
              <a:ext uri="{FF2B5EF4-FFF2-40B4-BE49-F238E27FC236}">
                <a16:creationId xmlns:a16="http://schemas.microsoft.com/office/drawing/2014/main" id="{68BC182D-5E9E-E980-252F-CF8828D6F1F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796B7AB-32C0-D2D4-FDFA-23975A93B4BB}"/>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354415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F13B4-4936-C72E-C058-751A7E5A770A}"/>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ABDFEC7C-CC82-42A1-481E-97282DF54B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DF9756EF-0BC5-8560-8A5D-6B86F825AFE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63C33D6-D2C7-DA0B-1139-C8C743CAEFC5}"/>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6" name="Footer Placeholder 5">
            <a:extLst>
              <a:ext uri="{FF2B5EF4-FFF2-40B4-BE49-F238E27FC236}">
                <a16:creationId xmlns:a16="http://schemas.microsoft.com/office/drawing/2014/main" id="{2D621CC5-DAA9-F907-1435-6707956533FC}"/>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5F26D32-3EB8-E8C2-563A-83CA45D9C920}"/>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2293923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09976-69D5-282E-A8CE-C0C6F727270E}"/>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E2A7B1BF-EEE6-B1E2-E9EA-08F04D4A10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C63995-8C26-A540-06F5-DF7EB5CDFE5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0B570B3D-186A-969E-98B7-A09B2F9FEE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16AAC21-4B3B-2677-FF6E-6B702570978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A6D48622-E0D3-8F82-6ECF-C011DA47A406}"/>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8" name="Footer Placeholder 7">
            <a:extLst>
              <a:ext uri="{FF2B5EF4-FFF2-40B4-BE49-F238E27FC236}">
                <a16:creationId xmlns:a16="http://schemas.microsoft.com/office/drawing/2014/main" id="{47C56E2A-9411-A574-DCCD-61199B7A5656}"/>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6BBD62EA-7361-333D-92F8-F36F85C959F2}"/>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1804295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73C9C-987A-7921-BCAC-3DCF59B7DB45}"/>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8BB2DAA4-DC70-4A93-CBE1-83737FF7DF49}"/>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4" name="Footer Placeholder 3">
            <a:extLst>
              <a:ext uri="{FF2B5EF4-FFF2-40B4-BE49-F238E27FC236}">
                <a16:creationId xmlns:a16="http://schemas.microsoft.com/office/drawing/2014/main" id="{BDA13CA0-0202-1EDE-2F53-1B9CC8AFB815}"/>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3FD25B8B-1C27-C57D-662C-B8436B6D7712}"/>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1918504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CF5F1C-192A-646B-7A5E-194851B20348}"/>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3" name="Footer Placeholder 2">
            <a:extLst>
              <a:ext uri="{FF2B5EF4-FFF2-40B4-BE49-F238E27FC236}">
                <a16:creationId xmlns:a16="http://schemas.microsoft.com/office/drawing/2014/main" id="{1AED570A-0743-C841-CF0E-D35A1B2C25EE}"/>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061FF481-64C6-71A1-8568-E72D84BDFC93}"/>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1014508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B5EB0-C908-8BC5-A152-46C389668C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7C1878E8-49EB-2082-3128-75D9D23284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28D60706-5F0B-1BEA-D349-13591B291F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114D70-0AA7-D9F4-CDCE-D0DBC029D383}"/>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6" name="Footer Placeholder 5">
            <a:extLst>
              <a:ext uri="{FF2B5EF4-FFF2-40B4-BE49-F238E27FC236}">
                <a16:creationId xmlns:a16="http://schemas.microsoft.com/office/drawing/2014/main" id="{AE6B550D-7287-9318-AB64-CB34336F6A22}"/>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BFFC8EB6-A0B9-F60F-474E-46E142C07E06}"/>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254467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29D0A-7583-1AE5-C59B-DA96945694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43174BCA-AE91-416D-654F-B4A72CF2A8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2D3D138A-40C3-D622-0F72-FAFA330ADA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318134-D11C-1CAC-502F-0DC82E175180}"/>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6" name="Footer Placeholder 5">
            <a:extLst>
              <a:ext uri="{FF2B5EF4-FFF2-40B4-BE49-F238E27FC236}">
                <a16:creationId xmlns:a16="http://schemas.microsoft.com/office/drawing/2014/main" id="{AB470FE5-11D8-F674-87B3-8267C3F4FDD2}"/>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41C3C9CE-BDEF-97E9-D1DE-1E53EFFCDC1D}"/>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894640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D5DCB-705F-060E-B973-826107F53B66}"/>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EEE4C040-CD30-9887-15A1-C8F000E6DD9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61348999-ACDC-8442-45CC-5307DA7D96A8}"/>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5" name="Footer Placeholder 4">
            <a:extLst>
              <a:ext uri="{FF2B5EF4-FFF2-40B4-BE49-F238E27FC236}">
                <a16:creationId xmlns:a16="http://schemas.microsoft.com/office/drawing/2014/main" id="{5DE1D00E-07BC-A031-E00E-B07FDA586F0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63334846-D3BD-118A-EE64-64127AEE2DE6}"/>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3857742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54B4246-A615-21BF-8751-96BA8FDA525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D40C6685-02F0-F80D-3080-CEACCE50D0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EEFC9E4-3D61-F741-E5C9-8E74FC9FAA14}"/>
              </a:ext>
            </a:extLst>
          </p:cNvPr>
          <p:cNvSpPr>
            <a:spLocks noGrp="1"/>
          </p:cNvSpPr>
          <p:nvPr>
            <p:ph type="dt" sz="half" idx="10"/>
          </p:nvPr>
        </p:nvSpPr>
        <p:spPr/>
        <p:txBody>
          <a:bodyPr/>
          <a:lstStyle/>
          <a:p>
            <a:fld id="{8988CC32-C46A-4D07-9FD4-F737DC1C5A28}" type="datetimeFigureOut">
              <a:rPr lang="ar-EG" smtClean="0"/>
              <a:t>15/12/1447</a:t>
            </a:fld>
            <a:endParaRPr lang="ar-EG"/>
          </a:p>
        </p:txBody>
      </p:sp>
      <p:sp>
        <p:nvSpPr>
          <p:cNvPr id="5" name="Footer Placeholder 4">
            <a:extLst>
              <a:ext uri="{FF2B5EF4-FFF2-40B4-BE49-F238E27FC236}">
                <a16:creationId xmlns:a16="http://schemas.microsoft.com/office/drawing/2014/main" id="{12CAA859-19D4-6F67-0718-6A807E356D8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011A829-D1D0-5270-8287-66BBF324325E}"/>
              </a:ext>
            </a:extLst>
          </p:cNvPr>
          <p:cNvSpPr>
            <a:spLocks noGrp="1"/>
          </p:cNvSpPr>
          <p:nvPr>
            <p:ph type="sldNum" sz="quarter" idx="12"/>
          </p:nvPr>
        </p:nvSpPr>
        <p:spPr/>
        <p:txBody>
          <a:bodyPr/>
          <a:lstStyle/>
          <a:p>
            <a:fld id="{6F18604B-0603-4165-8030-227FD2D3CF75}" type="slidenum">
              <a:rPr lang="ar-EG" smtClean="0"/>
              <a:t>‹#›</a:t>
            </a:fld>
            <a:endParaRPr lang="ar-EG"/>
          </a:p>
        </p:txBody>
      </p:sp>
    </p:spTree>
    <p:extLst>
      <p:ext uri="{BB962C8B-B14F-4D97-AF65-F5344CB8AC3E}">
        <p14:creationId xmlns:p14="http://schemas.microsoft.com/office/powerpoint/2010/main" val="9646360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B7B03-2534-7521-679A-1B9B3AFA31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96A450E0-52F4-3979-4B4E-9614B8F82D3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965E915F-329C-B87A-0FAC-BA00567C8D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88CC32-C46A-4D07-9FD4-F737DC1C5A28}" type="datetimeFigureOut">
              <a:rPr lang="ar-EG" smtClean="0"/>
              <a:t>15/12/1447</a:t>
            </a:fld>
            <a:endParaRPr lang="ar-EG"/>
          </a:p>
        </p:txBody>
      </p:sp>
      <p:sp>
        <p:nvSpPr>
          <p:cNvPr id="5" name="Footer Placeholder 4">
            <a:extLst>
              <a:ext uri="{FF2B5EF4-FFF2-40B4-BE49-F238E27FC236}">
                <a16:creationId xmlns:a16="http://schemas.microsoft.com/office/drawing/2014/main" id="{C72A754F-3356-88AD-6C2D-3B62D9419B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F519A9ED-A2E6-0A4F-4C10-DAD4B04032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18604B-0603-4165-8030-227FD2D3CF75}" type="slidenum">
              <a:rPr lang="ar-EG" smtClean="0"/>
              <a:t>‹#›</a:t>
            </a:fld>
            <a:endParaRPr lang="ar-EG"/>
          </a:p>
        </p:txBody>
      </p:sp>
    </p:spTree>
    <p:extLst>
      <p:ext uri="{BB962C8B-B14F-4D97-AF65-F5344CB8AC3E}">
        <p14:creationId xmlns:p14="http://schemas.microsoft.com/office/powerpoint/2010/main" val="41394838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2000">
              <a:schemeClr val="accent1">
                <a:lumMod val="50000"/>
              </a:schemeClr>
            </a:gs>
            <a:gs pos="100000">
              <a:schemeClr val="accent1">
                <a:lumMod val="75000"/>
              </a:schemeClr>
            </a:gs>
          </a:gsLst>
          <a:lin ang="2700000" scaled="1"/>
          <a:tileRect/>
        </a:gradFill>
        <a:effectLst/>
      </p:bgPr>
    </p:bg>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00EAFCB3-785F-D3E1-62C2-C337E534AD73}"/>
              </a:ext>
            </a:extLst>
          </p:cNvPr>
          <p:cNvSpPr/>
          <p:nvPr/>
        </p:nvSpPr>
        <p:spPr>
          <a:xfrm>
            <a:off x="279400" y="254000"/>
            <a:ext cx="11633200" cy="6350000"/>
          </a:xfrm>
          <a:prstGeom prst="roundRect">
            <a:avLst>
              <a:gd name="adj" fmla="val 4458"/>
            </a:avLst>
          </a:prstGeom>
          <a:blipFill dpi="0" rotWithShape="1">
            <a:blip r:embed="rId2">
              <a:alphaModFix amt="22000"/>
              <a:extLst>
                <a:ext uri="{28A0092B-C50C-407E-A947-70E740481C1C}">
                  <a14:useLocalDpi xmlns:a14="http://schemas.microsoft.com/office/drawing/2010/main" val="0"/>
                </a:ext>
              </a:extLst>
            </a:blip>
            <a:srcRect/>
            <a:stretch>
              <a:fillRect/>
            </a:stretch>
          </a:blipFill>
          <a:ln w="19050">
            <a:solidFill>
              <a:schemeClr val="bg1"/>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E6BA923-4198-D3DA-B5B3-2C7C96CE0527}"/>
              </a:ext>
            </a:extLst>
          </p:cNvPr>
          <p:cNvSpPr/>
          <p:nvPr/>
        </p:nvSpPr>
        <p:spPr>
          <a:xfrm>
            <a:off x="2305050" y="1879888"/>
            <a:ext cx="7581900" cy="1333500"/>
          </a:xfrm>
          <a:prstGeom prst="roundRect">
            <a:avLst>
              <a:gd name="adj" fmla="val 21429"/>
            </a:avLst>
          </a:prstGeom>
          <a:solidFill>
            <a:schemeClr val="bg1"/>
          </a:solidFill>
          <a:ln>
            <a:noFill/>
          </a:ln>
          <a:effectLst>
            <a:outerShdw blurRad="50800" dist="50800" dir="5400000" algn="ctr" rotWithShape="0">
              <a:srgbClr val="002060"/>
            </a:outerShdw>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nSpc>
                <a:spcPct val="150000"/>
              </a:lnSpc>
            </a:pPr>
            <a:r>
              <a:rPr lang="en-US" sz="2800" b="1" dirty="0">
                <a:solidFill>
                  <a:srgbClr val="002060"/>
                </a:solidFill>
                <a:latin typeface="Helvetica Condensed" panose="020B0606020202030204" pitchFamily="34" charset="0"/>
              </a:rPr>
              <a:t>COMPARISON OF HYDRAULIC CONTROL VALUES:</a:t>
            </a:r>
          </a:p>
          <a:p>
            <a:pPr>
              <a:lnSpc>
                <a:spcPct val="150000"/>
              </a:lnSpc>
            </a:pPr>
            <a:r>
              <a:rPr lang="en-US" sz="2400" b="1" dirty="0">
                <a:solidFill>
                  <a:srgbClr val="002060"/>
                </a:solidFill>
                <a:latin typeface="Helvetica Condensed" panose="020B0606020202030204" pitchFamily="34" charset="0"/>
              </a:rPr>
              <a:t>TRADITIONAL, PROPORTIONAL, AND SERVO VALUES</a:t>
            </a:r>
            <a:endParaRPr lang="ar-EG" sz="2400" b="1" dirty="0">
              <a:solidFill>
                <a:srgbClr val="002060"/>
              </a:solidFill>
              <a:latin typeface="Helvetica Condensed" panose="020B0606020202030204" pitchFamily="34" charset="0"/>
            </a:endParaRPr>
          </a:p>
        </p:txBody>
      </p:sp>
      <p:sp>
        <p:nvSpPr>
          <p:cNvPr id="11" name="TextBox 10">
            <a:extLst>
              <a:ext uri="{FF2B5EF4-FFF2-40B4-BE49-F238E27FC236}">
                <a16:creationId xmlns:a16="http://schemas.microsoft.com/office/drawing/2014/main" id="{EE68EC3C-3F56-7335-B5D5-DDCE2AE2C2B1}"/>
              </a:ext>
            </a:extLst>
          </p:cNvPr>
          <p:cNvSpPr txBox="1"/>
          <p:nvPr/>
        </p:nvSpPr>
        <p:spPr>
          <a:xfrm>
            <a:off x="2628900" y="3346451"/>
            <a:ext cx="6934200" cy="400110"/>
          </a:xfrm>
          <a:prstGeom prst="rect">
            <a:avLst/>
          </a:prstGeom>
          <a:noFill/>
        </p:spPr>
        <p:txBody>
          <a:bodyPr wrap="square" rtlCol="1">
            <a:spAutoFit/>
          </a:bodyPr>
          <a:lstStyle/>
          <a:p>
            <a:r>
              <a:rPr lang="en-US" sz="2000" b="1" dirty="0">
                <a:solidFill>
                  <a:schemeClr val="bg1"/>
                </a:solidFill>
              </a:rPr>
              <a:t>Understanding Their Features, Applications, and Best Use Cases</a:t>
            </a:r>
            <a:endParaRPr lang="ar-EG" sz="2000" b="1" dirty="0">
              <a:solidFill>
                <a:schemeClr val="bg1"/>
              </a:solidFill>
            </a:endParaRPr>
          </a:p>
        </p:txBody>
      </p:sp>
      <p:grpSp>
        <p:nvGrpSpPr>
          <p:cNvPr id="18" name="Group 17">
            <a:extLst>
              <a:ext uri="{FF2B5EF4-FFF2-40B4-BE49-F238E27FC236}">
                <a16:creationId xmlns:a16="http://schemas.microsoft.com/office/drawing/2014/main" id="{1337AB7A-723D-BB46-E054-854763487F44}"/>
              </a:ext>
            </a:extLst>
          </p:cNvPr>
          <p:cNvGrpSpPr/>
          <p:nvPr/>
        </p:nvGrpSpPr>
        <p:grpSpPr>
          <a:xfrm>
            <a:off x="1092200" y="5143500"/>
            <a:ext cx="3898900" cy="850900"/>
            <a:chOff x="1612900" y="4965700"/>
            <a:chExt cx="3898900" cy="850900"/>
          </a:xfrm>
        </p:grpSpPr>
        <p:sp>
          <p:nvSpPr>
            <p:cNvPr id="15" name="Rectangle: Diagonal Corners Rounded 14">
              <a:extLst>
                <a:ext uri="{FF2B5EF4-FFF2-40B4-BE49-F238E27FC236}">
                  <a16:creationId xmlns:a16="http://schemas.microsoft.com/office/drawing/2014/main" id="{54ED9D36-BC5D-671A-7DE1-3AADC3E0F5FB}"/>
                </a:ext>
              </a:extLst>
            </p:cNvPr>
            <p:cNvSpPr/>
            <p:nvPr/>
          </p:nvSpPr>
          <p:spPr>
            <a:xfrm>
              <a:off x="1612900" y="4965700"/>
              <a:ext cx="3898900" cy="850900"/>
            </a:xfrm>
            <a:prstGeom prst="round2DiagRect">
              <a:avLst>
                <a:gd name="adj1" fmla="val 46518"/>
                <a:gd name="adj2" fmla="val 0"/>
              </a:avLst>
            </a:prstGeom>
            <a:solidFill>
              <a:srgbClr val="FFC000"/>
            </a:solidFill>
            <a:ln>
              <a:noFill/>
            </a:ln>
            <a:effectLst>
              <a:outerShdw blurRad="50800" dist="50800" dir="5400000" algn="ctr" rotWithShape="0">
                <a:srgbClr val="000000">
                  <a:alpha val="5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6" name="TextBox 15">
              <a:extLst>
                <a:ext uri="{FF2B5EF4-FFF2-40B4-BE49-F238E27FC236}">
                  <a16:creationId xmlns:a16="http://schemas.microsoft.com/office/drawing/2014/main" id="{8CD9B092-F9D0-E187-0692-8AD3BDEEF587}"/>
                </a:ext>
              </a:extLst>
            </p:cNvPr>
            <p:cNvSpPr txBox="1"/>
            <p:nvPr/>
          </p:nvSpPr>
          <p:spPr>
            <a:xfrm>
              <a:off x="1714500" y="5098763"/>
              <a:ext cx="3695700" cy="584775"/>
            </a:xfrm>
            <a:prstGeom prst="rect">
              <a:avLst/>
            </a:prstGeom>
            <a:noFill/>
          </p:spPr>
          <p:txBody>
            <a:bodyPr wrap="square" rtlCol="1">
              <a:spAutoFit/>
            </a:bodyPr>
            <a:lstStyle/>
            <a:p>
              <a:r>
                <a:rPr lang="en-US" sz="3200" b="1" dirty="0">
                  <a:latin typeface="Helvetica Condensed" panose="020B0606020202030204" pitchFamily="34" charset="0"/>
                </a:rPr>
                <a:t>BY/ Asser Mohamed</a:t>
              </a:r>
              <a:endParaRPr lang="ar-EG" sz="3200" b="1" dirty="0">
                <a:latin typeface="Helvetica Condensed" panose="020B0606020202030204" pitchFamily="34" charset="0"/>
              </a:endParaRPr>
            </a:p>
          </p:txBody>
        </p:sp>
      </p:grpSp>
    </p:spTree>
    <p:extLst>
      <p:ext uri="{BB962C8B-B14F-4D97-AF65-F5344CB8AC3E}">
        <p14:creationId xmlns:p14="http://schemas.microsoft.com/office/powerpoint/2010/main" val="41313505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2000">
              <a:schemeClr val="accent1">
                <a:lumMod val="50000"/>
              </a:schemeClr>
            </a:gs>
            <a:gs pos="100000">
              <a:schemeClr val="accent1">
                <a:lumMod val="75000"/>
              </a:schemeClr>
            </a:gs>
          </a:gsLst>
          <a:lin ang="2700000" scaled="1"/>
          <a:tileRect/>
        </a:gradFill>
        <a:effectLst/>
      </p:bgPr>
    </p:bg>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00EAFCB3-785F-D3E1-62C2-C337E534AD73}"/>
              </a:ext>
            </a:extLst>
          </p:cNvPr>
          <p:cNvSpPr/>
          <p:nvPr/>
        </p:nvSpPr>
        <p:spPr>
          <a:xfrm>
            <a:off x="279400" y="254000"/>
            <a:ext cx="11633200" cy="6350000"/>
          </a:xfrm>
          <a:prstGeom prst="roundRect">
            <a:avLst>
              <a:gd name="adj" fmla="val 4458"/>
            </a:avLst>
          </a:prstGeom>
          <a:blipFill dpi="0" rotWithShape="1">
            <a:blip r:embed="rId2">
              <a:alphaModFix amt="22000"/>
              <a:extLst>
                <a:ext uri="{28A0092B-C50C-407E-A947-70E740481C1C}">
                  <a14:useLocalDpi xmlns:a14="http://schemas.microsoft.com/office/drawing/2010/main" val="0"/>
                </a:ext>
              </a:extLst>
            </a:blip>
            <a:srcRect/>
            <a:stretch>
              <a:fillRect/>
            </a:stretch>
          </a:blipFill>
          <a:ln w="19050">
            <a:solidFill>
              <a:schemeClr val="bg1"/>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E6BA923-4198-D3DA-B5B3-2C7C96CE0527}"/>
              </a:ext>
            </a:extLst>
          </p:cNvPr>
          <p:cNvSpPr/>
          <p:nvPr/>
        </p:nvSpPr>
        <p:spPr>
          <a:xfrm>
            <a:off x="501650" y="489012"/>
            <a:ext cx="2317750" cy="615662"/>
          </a:xfrm>
          <a:prstGeom prst="roundRect">
            <a:avLst>
              <a:gd name="adj" fmla="val 21429"/>
            </a:avLst>
          </a:prstGeom>
          <a:solidFill>
            <a:srgbClr val="9FDBFF"/>
          </a:solidFill>
          <a:ln>
            <a:noFill/>
          </a:ln>
          <a:effectLst>
            <a:outerShdw blurRad="50800" dist="50800" dir="5400000" algn="ctr" rotWithShape="0">
              <a:srgbClr val="002060"/>
            </a:outerShdw>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r>
              <a:rPr lang="en-US" sz="2400" b="1" dirty="0">
                <a:solidFill>
                  <a:srgbClr val="002060"/>
                </a:solidFill>
                <a:latin typeface="Helvetica Condensed" panose="020B0606020202030204" pitchFamily="34" charset="0"/>
              </a:rPr>
              <a:t>Introduction</a:t>
            </a:r>
            <a:endParaRPr lang="ar-EG" sz="2400" b="1" dirty="0">
              <a:solidFill>
                <a:srgbClr val="002060"/>
              </a:solidFill>
              <a:latin typeface="Helvetica Condensed" panose="020B0606020202030204" pitchFamily="34" charset="0"/>
            </a:endParaRPr>
          </a:p>
        </p:txBody>
      </p:sp>
      <p:sp>
        <p:nvSpPr>
          <p:cNvPr id="11" name="TextBox 10">
            <a:extLst>
              <a:ext uri="{FF2B5EF4-FFF2-40B4-BE49-F238E27FC236}">
                <a16:creationId xmlns:a16="http://schemas.microsoft.com/office/drawing/2014/main" id="{EE68EC3C-3F56-7335-B5D5-DDCE2AE2C2B1}"/>
              </a:ext>
            </a:extLst>
          </p:cNvPr>
          <p:cNvSpPr txBox="1"/>
          <p:nvPr/>
        </p:nvSpPr>
        <p:spPr>
          <a:xfrm>
            <a:off x="501650" y="1263486"/>
            <a:ext cx="8718550" cy="3046988"/>
          </a:xfrm>
          <a:prstGeom prst="rect">
            <a:avLst/>
          </a:prstGeom>
          <a:noFill/>
        </p:spPr>
        <p:txBody>
          <a:bodyPr wrap="square" rtlCol="1">
            <a:spAutoFit/>
          </a:bodyPr>
          <a:lstStyle/>
          <a:p>
            <a:pPr algn="justLow"/>
            <a:r>
              <a:rPr lang="en-US" sz="2400" b="1" dirty="0">
                <a:solidFill>
                  <a:schemeClr val="bg1"/>
                </a:solidFill>
              </a:rPr>
              <a:t>Hydraulic control valves are fundamental components in modern hydraulic system, playing a critical role in controlling the flow rate and maintaining optimal pressure to ensure smooth and efficient system performance. By precisely regulating the movement of hydraulic fluid, these value help achieve the desired output in a wide range of applications, from industrial machinery to aerospace system. This presentation explores the distinctions, helping select the right value for your system’s needs.</a:t>
            </a:r>
          </a:p>
        </p:txBody>
      </p:sp>
      <p:sp>
        <p:nvSpPr>
          <p:cNvPr id="5" name="Rectangle: Rounded Corners 4">
            <a:extLst>
              <a:ext uri="{FF2B5EF4-FFF2-40B4-BE49-F238E27FC236}">
                <a16:creationId xmlns:a16="http://schemas.microsoft.com/office/drawing/2014/main" id="{AA2F1FFF-4C74-B1B7-0B63-70C38B1E819F}"/>
              </a:ext>
            </a:extLst>
          </p:cNvPr>
          <p:cNvSpPr/>
          <p:nvPr/>
        </p:nvSpPr>
        <p:spPr>
          <a:xfrm>
            <a:off x="501649" y="4310474"/>
            <a:ext cx="5835651" cy="615662"/>
          </a:xfrm>
          <a:prstGeom prst="roundRect">
            <a:avLst>
              <a:gd name="adj" fmla="val 21429"/>
            </a:avLst>
          </a:prstGeom>
          <a:solidFill>
            <a:srgbClr val="9FDBFF"/>
          </a:solidFill>
          <a:ln>
            <a:noFill/>
          </a:ln>
          <a:effectLst>
            <a:outerShdw blurRad="50800" dist="50800" dir="5400000" algn="ctr" rotWithShape="0">
              <a:srgbClr val="002060"/>
            </a:outerShdw>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r>
              <a:rPr lang="en-US" sz="2000" b="1" dirty="0">
                <a:solidFill>
                  <a:srgbClr val="002060"/>
                </a:solidFill>
                <a:latin typeface="Helvetica Condensed" panose="020B0606020202030204" pitchFamily="34" charset="0"/>
              </a:rPr>
              <a:t>KEY CATEGORIES OF HYDRAULIC CONTROL VALUES:</a:t>
            </a:r>
            <a:endParaRPr lang="ar-EG" b="1" dirty="0">
              <a:solidFill>
                <a:srgbClr val="002060"/>
              </a:solidFill>
              <a:latin typeface="Helvetica Condensed" panose="020B0606020202030204" pitchFamily="34" charset="0"/>
            </a:endParaRPr>
          </a:p>
        </p:txBody>
      </p:sp>
      <p:sp>
        <p:nvSpPr>
          <p:cNvPr id="6" name="TextBox 5">
            <a:extLst>
              <a:ext uri="{FF2B5EF4-FFF2-40B4-BE49-F238E27FC236}">
                <a16:creationId xmlns:a16="http://schemas.microsoft.com/office/drawing/2014/main" id="{D457C5AF-108F-0458-A552-3165AD30B8FE}"/>
              </a:ext>
            </a:extLst>
          </p:cNvPr>
          <p:cNvSpPr txBox="1"/>
          <p:nvPr/>
        </p:nvSpPr>
        <p:spPr>
          <a:xfrm>
            <a:off x="476250" y="4995571"/>
            <a:ext cx="8718550" cy="1429622"/>
          </a:xfrm>
          <a:prstGeom prst="rect">
            <a:avLst/>
          </a:prstGeom>
          <a:noFill/>
        </p:spPr>
        <p:txBody>
          <a:bodyPr wrap="square" rtlCol="1">
            <a:spAutoFit/>
          </a:bodyPr>
          <a:lstStyle/>
          <a:p>
            <a:pPr marL="342900" indent="-342900" algn="justLow">
              <a:lnSpc>
                <a:spcPct val="150000"/>
              </a:lnSpc>
              <a:buFont typeface="Wingdings" panose="05000000000000000000" pitchFamily="2" charset="2"/>
              <a:buChar char="Ø"/>
            </a:pPr>
            <a:r>
              <a:rPr lang="en-US" sz="2000" b="1" dirty="0">
                <a:solidFill>
                  <a:schemeClr val="bg1"/>
                </a:solidFill>
              </a:rPr>
              <a:t>Traditional Valves: Simple on/off operation for basic flow control.</a:t>
            </a:r>
          </a:p>
          <a:p>
            <a:pPr marL="342900" indent="-342900" algn="justLow">
              <a:lnSpc>
                <a:spcPct val="150000"/>
              </a:lnSpc>
              <a:buFont typeface="Wingdings" panose="05000000000000000000" pitchFamily="2" charset="2"/>
              <a:buChar char="Ø"/>
            </a:pPr>
            <a:r>
              <a:rPr lang="en-US" sz="2000" b="1" dirty="0">
                <a:solidFill>
                  <a:schemeClr val="bg1"/>
                </a:solidFill>
              </a:rPr>
              <a:t>Proportional Valves: Offers variable flow control for moderate precision.</a:t>
            </a:r>
          </a:p>
          <a:p>
            <a:pPr marL="342900" indent="-342900" algn="justLow">
              <a:lnSpc>
                <a:spcPct val="150000"/>
              </a:lnSpc>
              <a:buFont typeface="Wingdings" panose="05000000000000000000" pitchFamily="2" charset="2"/>
              <a:buChar char="Ø"/>
            </a:pPr>
            <a:r>
              <a:rPr lang="en-US" sz="2000" b="1" dirty="0">
                <a:solidFill>
                  <a:schemeClr val="bg1"/>
                </a:solidFill>
              </a:rPr>
              <a:t>Servo Valves: Enable high-precision adjustment with feedback loops.</a:t>
            </a:r>
          </a:p>
        </p:txBody>
      </p:sp>
      <p:grpSp>
        <p:nvGrpSpPr>
          <p:cNvPr id="10" name="Group 9">
            <a:extLst>
              <a:ext uri="{FF2B5EF4-FFF2-40B4-BE49-F238E27FC236}">
                <a16:creationId xmlns:a16="http://schemas.microsoft.com/office/drawing/2014/main" id="{CC0995A6-05CE-4F5F-22EA-E2ADB73F2FCA}"/>
              </a:ext>
            </a:extLst>
          </p:cNvPr>
          <p:cNvGrpSpPr/>
          <p:nvPr/>
        </p:nvGrpSpPr>
        <p:grpSpPr>
          <a:xfrm>
            <a:off x="9255125" y="1609725"/>
            <a:ext cx="3638550" cy="3638550"/>
            <a:chOff x="9391650" y="1859374"/>
            <a:chExt cx="3179471" cy="3179471"/>
          </a:xfrm>
        </p:grpSpPr>
        <p:sp>
          <p:nvSpPr>
            <p:cNvPr id="7" name="Oval 6">
              <a:extLst>
                <a:ext uri="{FF2B5EF4-FFF2-40B4-BE49-F238E27FC236}">
                  <a16:creationId xmlns:a16="http://schemas.microsoft.com/office/drawing/2014/main" id="{DB4813FF-C4C4-3ACF-BB68-92BEBEE4A393}"/>
                </a:ext>
              </a:extLst>
            </p:cNvPr>
            <p:cNvSpPr/>
            <p:nvPr/>
          </p:nvSpPr>
          <p:spPr>
            <a:xfrm>
              <a:off x="9391650" y="1859374"/>
              <a:ext cx="3179471" cy="3179471"/>
            </a:xfrm>
            <a:prstGeom prst="ellipse">
              <a:avLst/>
            </a:prstGeom>
            <a:solidFill>
              <a:srgbClr val="002060"/>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9" name="Oval 8">
              <a:extLst>
                <a:ext uri="{FF2B5EF4-FFF2-40B4-BE49-F238E27FC236}">
                  <a16:creationId xmlns:a16="http://schemas.microsoft.com/office/drawing/2014/main" id="{880613E3-4996-C398-0173-A3B3B59D0281}"/>
                </a:ext>
              </a:extLst>
            </p:cNvPr>
            <p:cNvSpPr/>
            <p:nvPr/>
          </p:nvSpPr>
          <p:spPr>
            <a:xfrm>
              <a:off x="9475375" y="1943100"/>
              <a:ext cx="3012020" cy="3012018"/>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571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2358091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2000">
              <a:schemeClr val="accent1">
                <a:lumMod val="50000"/>
              </a:schemeClr>
            </a:gs>
            <a:gs pos="100000">
              <a:schemeClr val="accent1">
                <a:lumMod val="75000"/>
              </a:schemeClr>
            </a:gs>
          </a:gsLst>
          <a:lin ang="2700000" scaled="1"/>
          <a:tileRect/>
        </a:gradFill>
        <a:effectLst/>
      </p:bgPr>
    </p:bg>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00EAFCB3-785F-D3E1-62C2-C337E534AD73}"/>
              </a:ext>
            </a:extLst>
          </p:cNvPr>
          <p:cNvSpPr/>
          <p:nvPr/>
        </p:nvSpPr>
        <p:spPr>
          <a:xfrm>
            <a:off x="279400" y="254000"/>
            <a:ext cx="11633200" cy="6350000"/>
          </a:xfrm>
          <a:prstGeom prst="roundRect">
            <a:avLst>
              <a:gd name="adj" fmla="val 4458"/>
            </a:avLst>
          </a:prstGeom>
          <a:blipFill dpi="0" rotWithShape="1">
            <a:blip r:embed="rId2">
              <a:alphaModFix amt="22000"/>
              <a:extLst>
                <a:ext uri="{28A0092B-C50C-407E-A947-70E740481C1C}">
                  <a14:useLocalDpi xmlns:a14="http://schemas.microsoft.com/office/drawing/2010/main" val="0"/>
                </a:ext>
              </a:extLst>
            </a:blip>
            <a:srcRect/>
            <a:stretch>
              <a:fillRect/>
            </a:stretch>
          </a:blipFill>
          <a:ln w="19050">
            <a:solidFill>
              <a:schemeClr val="bg1"/>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E6BA923-4198-D3DA-B5B3-2C7C96CE0527}"/>
              </a:ext>
            </a:extLst>
          </p:cNvPr>
          <p:cNvSpPr/>
          <p:nvPr/>
        </p:nvSpPr>
        <p:spPr>
          <a:xfrm>
            <a:off x="501650" y="489012"/>
            <a:ext cx="4464050" cy="615662"/>
          </a:xfrm>
          <a:prstGeom prst="roundRect">
            <a:avLst>
              <a:gd name="adj" fmla="val 21429"/>
            </a:avLst>
          </a:prstGeom>
          <a:solidFill>
            <a:srgbClr val="9FDBFF"/>
          </a:solidFill>
          <a:ln>
            <a:noFill/>
          </a:ln>
          <a:effectLst>
            <a:outerShdw blurRad="50800" dist="50800" dir="5400000" algn="ctr" rotWithShape="0">
              <a:srgbClr val="002060"/>
            </a:outerShdw>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r>
              <a:rPr lang="en-US" sz="2400" b="1" dirty="0">
                <a:solidFill>
                  <a:srgbClr val="002060"/>
                </a:solidFill>
                <a:latin typeface="Helvetica Condensed" panose="020B0606020202030204" pitchFamily="34" charset="0"/>
              </a:rPr>
              <a:t>TRADITIONAL CONTROL VALUES</a:t>
            </a:r>
            <a:endParaRPr lang="ar-EG" sz="2400" b="1" dirty="0">
              <a:solidFill>
                <a:srgbClr val="002060"/>
              </a:solidFill>
              <a:latin typeface="Helvetica Condensed" panose="020B0606020202030204" pitchFamily="34" charset="0"/>
            </a:endParaRPr>
          </a:p>
        </p:txBody>
      </p:sp>
      <p:sp>
        <p:nvSpPr>
          <p:cNvPr id="12" name="Oval 11">
            <a:extLst>
              <a:ext uri="{FF2B5EF4-FFF2-40B4-BE49-F238E27FC236}">
                <a16:creationId xmlns:a16="http://schemas.microsoft.com/office/drawing/2014/main" id="{5C92DE44-35A0-DF4A-7CC6-029294ED8472}"/>
              </a:ext>
            </a:extLst>
          </p:cNvPr>
          <p:cNvSpPr/>
          <p:nvPr/>
        </p:nvSpPr>
        <p:spPr>
          <a:xfrm>
            <a:off x="9099832" y="1331472"/>
            <a:ext cx="3638550" cy="3638550"/>
          </a:xfrm>
          <a:prstGeom prst="ellipse">
            <a:avLst/>
          </a:prstGeom>
          <a:solidFill>
            <a:srgbClr val="002060"/>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1" name="TextBox 10">
            <a:extLst>
              <a:ext uri="{FF2B5EF4-FFF2-40B4-BE49-F238E27FC236}">
                <a16:creationId xmlns:a16="http://schemas.microsoft.com/office/drawing/2014/main" id="{EE68EC3C-3F56-7335-B5D5-DDCE2AE2C2B1}"/>
              </a:ext>
            </a:extLst>
          </p:cNvPr>
          <p:cNvSpPr txBox="1"/>
          <p:nvPr/>
        </p:nvSpPr>
        <p:spPr>
          <a:xfrm>
            <a:off x="501650" y="1190916"/>
            <a:ext cx="8753474" cy="5262979"/>
          </a:xfrm>
          <a:prstGeom prst="rect">
            <a:avLst/>
          </a:prstGeom>
          <a:noFill/>
        </p:spPr>
        <p:txBody>
          <a:bodyPr wrap="square" rtlCol="1">
            <a:spAutoFit/>
          </a:bodyPr>
          <a:lstStyle/>
          <a:p>
            <a:pPr algn="justLow"/>
            <a:r>
              <a:rPr lang="en-US" sz="2400" b="1" dirty="0">
                <a:solidFill>
                  <a:schemeClr val="bg1"/>
                </a:solidFill>
              </a:rPr>
              <a:t>Features:</a:t>
            </a:r>
          </a:p>
          <a:p>
            <a:pPr marL="342900" indent="-342900" algn="justLow">
              <a:buFontTx/>
              <a:buChar char="-"/>
            </a:pPr>
            <a:r>
              <a:rPr lang="en-US" sz="2400" b="1" dirty="0">
                <a:solidFill>
                  <a:schemeClr val="bg1"/>
                </a:solidFill>
              </a:rPr>
              <a:t>Operates in binary states: fully open, closed, or redirecting flow.</a:t>
            </a:r>
          </a:p>
          <a:p>
            <a:pPr marL="342900" indent="-342900" algn="justLow">
              <a:buFontTx/>
              <a:buChar char="-"/>
            </a:pPr>
            <a:r>
              <a:rPr lang="en-US" sz="2400" b="1" dirty="0">
                <a:solidFill>
                  <a:schemeClr val="bg1"/>
                </a:solidFill>
              </a:rPr>
              <a:t>Simple design, easy to install and maintain.</a:t>
            </a:r>
          </a:p>
          <a:p>
            <a:pPr marL="342900" indent="-342900" algn="justLow">
              <a:buFontTx/>
              <a:buChar char="-"/>
            </a:pPr>
            <a:r>
              <a:rPr lang="en-US" sz="2400" b="1" dirty="0">
                <a:solidFill>
                  <a:schemeClr val="bg1"/>
                </a:solidFill>
              </a:rPr>
              <a:t>Dose not require sophisticated electronics.</a:t>
            </a:r>
          </a:p>
          <a:p>
            <a:pPr marL="342900" indent="-342900" algn="justLow">
              <a:buFontTx/>
              <a:buChar char="-"/>
            </a:pPr>
            <a:endParaRPr lang="en-US" sz="2400" b="1" dirty="0">
              <a:solidFill>
                <a:schemeClr val="bg1"/>
              </a:solidFill>
            </a:endParaRPr>
          </a:p>
          <a:p>
            <a:pPr algn="justLow"/>
            <a:r>
              <a:rPr lang="en-US" sz="2400" b="1" dirty="0">
                <a:solidFill>
                  <a:schemeClr val="bg1"/>
                </a:solidFill>
              </a:rPr>
              <a:t>Advantages:</a:t>
            </a:r>
          </a:p>
          <a:p>
            <a:pPr marL="342900" indent="-342900" algn="justLow">
              <a:buFontTx/>
              <a:buChar char="-"/>
            </a:pPr>
            <a:r>
              <a:rPr lang="en-US" sz="2400" b="1" dirty="0">
                <a:solidFill>
                  <a:schemeClr val="bg1"/>
                </a:solidFill>
              </a:rPr>
              <a:t>Cost-effective, robust, low maintenance.</a:t>
            </a:r>
          </a:p>
          <a:p>
            <a:pPr algn="justLow"/>
            <a:endParaRPr lang="en-US" sz="2400" b="1" dirty="0">
              <a:solidFill>
                <a:schemeClr val="bg1"/>
              </a:solidFill>
            </a:endParaRPr>
          </a:p>
          <a:p>
            <a:pPr algn="justLow"/>
            <a:r>
              <a:rPr lang="en-US" sz="2400" b="1" dirty="0">
                <a:solidFill>
                  <a:schemeClr val="bg1"/>
                </a:solidFill>
              </a:rPr>
              <a:t>Disadvantages:</a:t>
            </a:r>
          </a:p>
          <a:p>
            <a:pPr marL="342900" indent="-342900" algn="justLow">
              <a:buFontTx/>
              <a:buChar char="-"/>
            </a:pPr>
            <a:r>
              <a:rPr lang="en-US" sz="2400" b="1" dirty="0">
                <a:solidFill>
                  <a:schemeClr val="bg1"/>
                </a:solidFill>
              </a:rPr>
              <a:t>Limited precision, requires additional circuits for complex operation</a:t>
            </a:r>
          </a:p>
          <a:p>
            <a:pPr algn="justLow"/>
            <a:endParaRPr lang="en-US" sz="2400" b="1" dirty="0">
              <a:solidFill>
                <a:schemeClr val="bg1"/>
              </a:solidFill>
            </a:endParaRPr>
          </a:p>
          <a:p>
            <a:pPr algn="justLow"/>
            <a:r>
              <a:rPr lang="en-US" sz="2400" b="1" dirty="0">
                <a:solidFill>
                  <a:schemeClr val="bg1"/>
                </a:solidFill>
              </a:rPr>
              <a:t>Applications:</a:t>
            </a:r>
          </a:p>
          <a:p>
            <a:pPr marL="342900" indent="-342900" algn="justLow">
              <a:buFontTx/>
              <a:buChar char="-"/>
            </a:pPr>
            <a:r>
              <a:rPr lang="en-US" sz="2400" b="1" dirty="0">
                <a:solidFill>
                  <a:schemeClr val="bg1"/>
                </a:solidFill>
              </a:rPr>
              <a:t>Irrigation system, basic industrial machinery, simple flow control.</a:t>
            </a:r>
          </a:p>
        </p:txBody>
      </p:sp>
      <p:grpSp>
        <p:nvGrpSpPr>
          <p:cNvPr id="10" name="Group 9">
            <a:extLst>
              <a:ext uri="{FF2B5EF4-FFF2-40B4-BE49-F238E27FC236}">
                <a16:creationId xmlns:a16="http://schemas.microsoft.com/office/drawing/2014/main" id="{CC0995A6-05CE-4F5F-22EA-E2ADB73F2FCA}"/>
              </a:ext>
            </a:extLst>
          </p:cNvPr>
          <p:cNvGrpSpPr/>
          <p:nvPr/>
        </p:nvGrpSpPr>
        <p:grpSpPr>
          <a:xfrm>
            <a:off x="9099830" y="1331472"/>
            <a:ext cx="3638550" cy="3638550"/>
            <a:chOff x="9391649" y="1859374"/>
            <a:chExt cx="3179471" cy="3179471"/>
          </a:xfrm>
          <a:blipFill dpi="0" rotWithShape="1">
            <a:blip r:embed="rId3">
              <a:extLst>
                <a:ext uri="{28A0092B-C50C-407E-A947-70E740481C1C}">
                  <a14:useLocalDpi xmlns:a14="http://schemas.microsoft.com/office/drawing/2010/main" val="0"/>
                </a:ext>
              </a:extLst>
            </a:blip>
            <a:srcRect/>
            <a:stretch>
              <a:fillRect/>
            </a:stretch>
          </a:blipFill>
        </p:grpSpPr>
        <p:sp>
          <p:nvSpPr>
            <p:cNvPr id="7" name="Oval 6">
              <a:extLst>
                <a:ext uri="{FF2B5EF4-FFF2-40B4-BE49-F238E27FC236}">
                  <a16:creationId xmlns:a16="http://schemas.microsoft.com/office/drawing/2014/main" id="{DB4813FF-C4C4-3ACF-BB68-92BEBEE4A393}"/>
                </a:ext>
              </a:extLst>
            </p:cNvPr>
            <p:cNvSpPr/>
            <p:nvPr/>
          </p:nvSpPr>
          <p:spPr>
            <a:xfrm>
              <a:off x="9391649" y="1859374"/>
              <a:ext cx="3179471" cy="3179471"/>
            </a:xfrm>
            <a:prstGeom prst="ellipse">
              <a:avLst/>
            </a:prstGeom>
            <a:solidFill>
              <a:srgbClr val="002060"/>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9" name="Oval 8">
              <a:extLst>
                <a:ext uri="{FF2B5EF4-FFF2-40B4-BE49-F238E27FC236}">
                  <a16:creationId xmlns:a16="http://schemas.microsoft.com/office/drawing/2014/main" id="{880613E3-4996-C398-0173-A3B3B59D0281}"/>
                </a:ext>
              </a:extLst>
            </p:cNvPr>
            <p:cNvSpPr/>
            <p:nvPr/>
          </p:nvSpPr>
          <p:spPr>
            <a:xfrm>
              <a:off x="9475375" y="1943100"/>
              <a:ext cx="3012020" cy="3012018"/>
            </a:xfrm>
            <a:prstGeom prst="ellipse">
              <a:avLst/>
            </a:prstGeom>
            <a:grpFill/>
            <a:ln w="571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1166130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2000">
              <a:schemeClr val="accent1">
                <a:lumMod val="50000"/>
              </a:schemeClr>
            </a:gs>
            <a:gs pos="100000">
              <a:schemeClr val="accent1">
                <a:lumMod val="75000"/>
              </a:schemeClr>
            </a:gs>
          </a:gsLst>
          <a:lin ang="2700000" scaled="1"/>
          <a:tileRect/>
        </a:gradFill>
        <a:effectLst/>
      </p:bgPr>
    </p:bg>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00EAFCB3-785F-D3E1-62C2-C337E534AD73}"/>
              </a:ext>
            </a:extLst>
          </p:cNvPr>
          <p:cNvSpPr/>
          <p:nvPr/>
        </p:nvSpPr>
        <p:spPr>
          <a:xfrm>
            <a:off x="279400" y="254000"/>
            <a:ext cx="11633200" cy="6350000"/>
          </a:xfrm>
          <a:prstGeom prst="roundRect">
            <a:avLst>
              <a:gd name="adj" fmla="val 4458"/>
            </a:avLst>
          </a:prstGeom>
          <a:blipFill dpi="0" rotWithShape="1">
            <a:blip r:embed="rId2">
              <a:alphaModFix amt="22000"/>
              <a:extLst>
                <a:ext uri="{28A0092B-C50C-407E-A947-70E740481C1C}">
                  <a14:useLocalDpi xmlns:a14="http://schemas.microsoft.com/office/drawing/2010/main" val="0"/>
                </a:ext>
              </a:extLst>
            </a:blip>
            <a:srcRect/>
            <a:stretch>
              <a:fillRect/>
            </a:stretch>
          </a:blipFill>
          <a:ln w="19050">
            <a:solidFill>
              <a:schemeClr val="bg1"/>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E6BA923-4198-D3DA-B5B3-2C7C96CE0527}"/>
              </a:ext>
            </a:extLst>
          </p:cNvPr>
          <p:cNvSpPr/>
          <p:nvPr/>
        </p:nvSpPr>
        <p:spPr>
          <a:xfrm>
            <a:off x="501649" y="489012"/>
            <a:ext cx="4739539" cy="615662"/>
          </a:xfrm>
          <a:prstGeom prst="roundRect">
            <a:avLst>
              <a:gd name="adj" fmla="val 21429"/>
            </a:avLst>
          </a:prstGeom>
          <a:solidFill>
            <a:srgbClr val="9FDBFF"/>
          </a:solidFill>
          <a:ln>
            <a:noFill/>
          </a:ln>
          <a:effectLst>
            <a:outerShdw blurRad="50800" dist="50800" dir="5400000" algn="ctr" rotWithShape="0">
              <a:srgbClr val="002060"/>
            </a:outerShdw>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r>
              <a:rPr lang="en-US" sz="2400" b="1" dirty="0">
                <a:solidFill>
                  <a:srgbClr val="002060"/>
                </a:solidFill>
                <a:latin typeface="Helvetica Condensed" panose="020B0606020202030204" pitchFamily="34" charset="0"/>
              </a:rPr>
              <a:t>PROPORTIONAL CONTROL VALUES</a:t>
            </a:r>
            <a:endParaRPr lang="ar-EG" sz="2400" b="1" dirty="0">
              <a:solidFill>
                <a:srgbClr val="002060"/>
              </a:solidFill>
              <a:latin typeface="Helvetica Condensed" panose="020B0606020202030204" pitchFamily="34" charset="0"/>
            </a:endParaRPr>
          </a:p>
        </p:txBody>
      </p:sp>
      <p:sp>
        <p:nvSpPr>
          <p:cNvPr id="11" name="TextBox 10">
            <a:extLst>
              <a:ext uri="{FF2B5EF4-FFF2-40B4-BE49-F238E27FC236}">
                <a16:creationId xmlns:a16="http://schemas.microsoft.com/office/drawing/2014/main" id="{EE68EC3C-3F56-7335-B5D5-DDCE2AE2C2B1}"/>
              </a:ext>
            </a:extLst>
          </p:cNvPr>
          <p:cNvSpPr txBox="1"/>
          <p:nvPr/>
        </p:nvSpPr>
        <p:spPr>
          <a:xfrm>
            <a:off x="501650" y="1190916"/>
            <a:ext cx="9383130" cy="5262979"/>
          </a:xfrm>
          <a:prstGeom prst="rect">
            <a:avLst/>
          </a:prstGeom>
          <a:noFill/>
        </p:spPr>
        <p:txBody>
          <a:bodyPr wrap="square" rtlCol="1">
            <a:spAutoFit/>
          </a:bodyPr>
          <a:lstStyle/>
          <a:p>
            <a:pPr algn="justLow"/>
            <a:r>
              <a:rPr lang="en-US" sz="2400" b="1" dirty="0">
                <a:solidFill>
                  <a:schemeClr val="bg1"/>
                </a:solidFill>
              </a:rPr>
              <a:t>Features:</a:t>
            </a:r>
          </a:p>
          <a:p>
            <a:pPr marL="342900" indent="-342900" algn="justLow">
              <a:buFontTx/>
              <a:buChar char="-"/>
            </a:pPr>
            <a:r>
              <a:rPr lang="en-US" sz="2400" b="1" dirty="0">
                <a:solidFill>
                  <a:schemeClr val="bg1"/>
                </a:solidFill>
              </a:rPr>
              <a:t>Enable variable control overflow, speed, and direction via electrical signals.</a:t>
            </a:r>
          </a:p>
          <a:p>
            <a:pPr marL="342900" indent="-342900" algn="justLow">
              <a:buFontTx/>
              <a:buChar char="-"/>
            </a:pPr>
            <a:r>
              <a:rPr lang="en-US" sz="2400" b="1" dirty="0">
                <a:solidFill>
                  <a:schemeClr val="bg1"/>
                </a:solidFill>
              </a:rPr>
              <a:t>Operates using DC current: voltage levels determine value movement.</a:t>
            </a:r>
          </a:p>
          <a:p>
            <a:pPr marL="342900" indent="-342900" algn="justLow">
              <a:buFontTx/>
              <a:buChar char="-"/>
            </a:pPr>
            <a:endParaRPr lang="en-US" sz="2400" b="1" dirty="0">
              <a:solidFill>
                <a:schemeClr val="bg1"/>
              </a:solidFill>
            </a:endParaRPr>
          </a:p>
          <a:p>
            <a:pPr algn="justLow"/>
            <a:r>
              <a:rPr lang="en-US" sz="2400" b="1" dirty="0">
                <a:solidFill>
                  <a:schemeClr val="bg1"/>
                </a:solidFill>
              </a:rPr>
              <a:t>Advantages:</a:t>
            </a:r>
          </a:p>
          <a:p>
            <a:pPr marL="342900" indent="-342900" algn="justLow">
              <a:buFontTx/>
              <a:buChar char="-"/>
            </a:pPr>
            <a:r>
              <a:rPr lang="en-US" sz="2400" b="1" dirty="0">
                <a:solidFill>
                  <a:schemeClr val="bg1"/>
                </a:solidFill>
              </a:rPr>
              <a:t>Enhanced precision, versatile functionality, improved efficiency.</a:t>
            </a:r>
          </a:p>
          <a:p>
            <a:pPr algn="justLow"/>
            <a:endParaRPr lang="en-US" sz="2400" b="1" dirty="0">
              <a:solidFill>
                <a:schemeClr val="bg1"/>
              </a:solidFill>
            </a:endParaRPr>
          </a:p>
          <a:p>
            <a:pPr algn="justLow"/>
            <a:r>
              <a:rPr lang="en-US" sz="2400" b="1" dirty="0">
                <a:solidFill>
                  <a:schemeClr val="bg1"/>
                </a:solidFill>
              </a:rPr>
              <a:t>Disadvantages:</a:t>
            </a:r>
          </a:p>
          <a:p>
            <a:pPr marL="342900" indent="-342900" algn="justLow">
              <a:buFontTx/>
              <a:buChar char="-"/>
            </a:pPr>
            <a:r>
              <a:rPr lang="en-US" sz="2400" b="1" dirty="0">
                <a:solidFill>
                  <a:schemeClr val="bg1"/>
                </a:solidFill>
              </a:rPr>
              <a:t>Sensitive to environmental changes, higher energy consumption.</a:t>
            </a:r>
          </a:p>
          <a:p>
            <a:pPr algn="justLow"/>
            <a:endParaRPr lang="en-US" sz="2400" b="1" dirty="0">
              <a:solidFill>
                <a:schemeClr val="bg1"/>
              </a:solidFill>
            </a:endParaRPr>
          </a:p>
          <a:p>
            <a:pPr algn="justLow"/>
            <a:r>
              <a:rPr lang="en-US" sz="2400" b="1" dirty="0">
                <a:solidFill>
                  <a:schemeClr val="bg1"/>
                </a:solidFill>
              </a:rPr>
              <a:t>Applications:</a:t>
            </a:r>
          </a:p>
          <a:p>
            <a:pPr marL="342900" indent="-342900" algn="justLow">
              <a:buFontTx/>
              <a:buChar char="-"/>
            </a:pPr>
            <a:r>
              <a:rPr lang="en-US" sz="2400" b="1" dirty="0">
                <a:solidFill>
                  <a:schemeClr val="bg1"/>
                </a:solidFill>
              </a:rPr>
              <a:t>Complex hydraulic circuits needing variable flow and speed adjustment</a:t>
            </a:r>
          </a:p>
        </p:txBody>
      </p:sp>
      <p:pic>
        <p:nvPicPr>
          <p:cNvPr id="6" name="Picture 5">
            <a:extLst>
              <a:ext uri="{FF2B5EF4-FFF2-40B4-BE49-F238E27FC236}">
                <a16:creationId xmlns:a16="http://schemas.microsoft.com/office/drawing/2014/main" id="{DEAEBDAE-A9EE-4D83-2E35-3808237F1603}"/>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769" b="90000" l="3922" r="89760">
                        <a14:foregroundMark x1="16776" y1="29231" x2="32680" y2="30769"/>
                        <a14:foregroundMark x1="32680" y1="30769" x2="33115" y2="30000"/>
                        <a14:foregroundMark x1="12200" y1="41538" x2="12418" y2="9231"/>
                        <a14:foregroundMark x1="11765" y1="35385" x2="14597" y2="79231"/>
                        <a14:foregroundMark x1="14597" y1="79231" x2="28976" y2="85385"/>
                        <a14:foregroundMark x1="22658" y1="86923" x2="11547" y2="90769"/>
                        <a14:foregroundMark x1="11547" y1="90769" x2="4357" y2="49231"/>
                        <a14:foregroundMark x1="8497" y1="46923" x2="8932" y2="26923"/>
                        <a14:foregroundMark x1="44880" y1="21538" x2="80610" y2="33846"/>
                        <a14:foregroundMark x1="78214" y1="5385" x2="81264" y2="54615"/>
                        <a14:foregroundMark x1="81264" y1="54615" x2="70588" y2="88462"/>
                        <a14:foregroundMark x1="70588" y1="88462" x2="69063" y2="90769"/>
                        <a14:foregroundMark x1="80392" y1="18462" x2="88453" y2="60769"/>
                        <a14:foregroundMark x1="88453" y1="60769" x2="90196" y2="62308"/>
                        <a14:foregroundMark x1="81917" y1="85385" x2="81481" y2="75385"/>
                        <a14:foregroundMark x1="75817" y1="91538" x2="86928" y2="90769"/>
                        <a14:foregroundMark x1="86492" y1="3846" x2="89978" y2="3846"/>
                        <a14:foregroundMark x1="89978" y1="12308" x2="88671" y2="3846"/>
                        <a14:foregroundMark x1="89760" y1="52308" x2="87582" y2="61538"/>
                        <a14:foregroundMark x1="6754" y1="4615" x2="12854" y2="769"/>
                        <a14:foregroundMark x1="6100" y1="3077" x2="5447" y2="13077"/>
                        <a14:foregroundMark x1="12200" y1="90000" x2="9150" y2="89231"/>
                      </a14:backgroundRemoval>
                    </a14:imgEffect>
                  </a14:imgLayer>
                </a14:imgProps>
              </a:ext>
              <a:ext uri="{28A0092B-C50C-407E-A947-70E740481C1C}">
                <a14:useLocalDpi xmlns:a14="http://schemas.microsoft.com/office/drawing/2010/main" val="0"/>
              </a:ext>
            </a:extLst>
          </a:blip>
          <a:stretch>
            <a:fillRect/>
          </a:stretch>
        </p:blipFill>
        <p:spPr>
          <a:xfrm>
            <a:off x="7318375" y="265575"/>
            <a:ext cx="4371975" cy="1238250"/>
          </a:xfrm>
          <a:prstGeom prst="rect">
            <a:avLst/>
          </a:prstGeom>
        </p:spPr>
      </p:pic>
    </p:spTree>
    <p:extLst>
      <p:ext uri="{BB962C8B-B14F-4D97-AF65-F5344CB8AC3E}">
        <p14:creationId xmlns:p14="http://schemas.microsoft.com/office/powerpoint/2010/main" val="416026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2000">
              <a:schemeClr val="accent1">
                <a:lumMod val="50000"/>
              </a:schemeClr>
            </a:gs>
            <a:gs pos="100000">
              <a:schemeClr val="accent1">
                <a:lumMod val="75000"/>
              </a:schemeClr>
            </a:gs>
          </a:gsLst>
          <a:lin ang="2700000" scaled="1"/>
          <a:tileRect/>
        </a:gradFill>
        <a:effectLst/>
      </p:bgPr>
    </p:bg>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00EAFCB3-785F-D3E1-62C2-C337E534AD73}"/>
              </a:ext>
            </a:extLst>
          </p:cNvPr>
          <p:cNvSpPr/>
          <p:nvPr/>
        </p:nvSpPr>
        <p:spPr>
          <a:xfrm>
            <a:off x="279400" y="254000"/>
            <a:ext cx="11633200" cy="6350000"/>
          </a:xfrm>
          <a:prstGeom prst="roundRect">
            <a:avLst>
              <a:gd name="adj" fmla="val 4458"/>
            </a:avLst>
          </a:prstGeom>
          <a:blipFill dpi="0" rotWithShape="1">
            <a:blip r:embed="rId2">
              <a:alphaModFix amt="22000"/>
              <a:extLst>
                <a:ext uri="{28A0092B-C50C-407E-A947-70E740481C1C}">
                  <a14:useLocalDpi xmlns:a14="http://schemas.microsoft.com/office/drawing/2010/main" val="0"/>
                </a:ext>
              </a:extLst>
            </a:blip>
            <a:srcRect/>
            <a:stretch>
              <a:fillRect/>
            </a:stretch>
          </a:blipFill>
          <a:ln w="19050">
            <a:solidFill>
              <a:schemeClr val="bg1"/>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E6BA923-4198-D3DA-B5B3-2C7C96CE0527}"/>
              </a:ext>
            </a:extLst>
          </p:cNvPr>
          <p:cNvSpPr/>
          <p:nvPr/>
        </p:nvSpPr>
        <p:spPr>
          <a:xfrm>
            <a:off x="501649" y="489012"/>
            <a:ext cx="2484619" cy="615662"/>
          </a:xfrm>
          <a:prstGeom prst="roundRect">
            <a:avLst>
              <a:gd name="adj" fmla="val 21429"/>
            </a:avLst>
          </a:prstGeom>
          <a:solidFill>
            <a:srgbClr val="9FDBFF"/>
          </a:solidFill>
          <a:ln>
            <a:noFill/>
          </a:ln>
          <a:effectLst>
            <a:outerShdw blurRad="50800" dist="50800" dir="5400000" algn="ctr" rotWithShape="0">
              <a:srgbClr val="002060"/>
            </a:outerShdw>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r>
              <a:rPr lang="en-US" sz="2400" b="1" dirty="0">
                <a:solidFill>
                  <a:srgbClr val="002060"/>
                </a:solidFill>
                <a:latin typeface="Helvetica Condensed" panose="020B0606020202030204" pitchFamily="34" charset="0"/>
              </a:rPr>
              <a:t>SERVO VALUES</a:t>
            </a:r>
            <a:endParaRPr lang="ar-EG" sz="2400" b="1" dirty="0">
              <a:solidFill>
                <a:srgbClr val="002060"/>
              </a:solidFill>
              <a:latin typeface="Helvetica Condensed" panose="020B0606020202030204" pitchFamily="34" charset="0"/>
            </a:endParaRPr>
          </a:p>
        </p:txBody>
      </p:sp>
      <p:sp>
        <p:nvSpPr>
          <p:cNvPr id="11" name="TextBox 10">
            <a:extLst>
              <a:ext uri="{FF2B5EF4-FFF2-40B4-BE49-F238E27FC236}">
                <a16:creationId xmlns:a16="http://schemas.microsoft.com/office/drawing/2014/main" id="{EE68EC3C-3F56-7335-B5D5-DDCE2AE2C2B1}"/>
              </a:ext>
            </a:extLst>
          </p:cNvPr>
          <p:cNvSpPr txBox="1"/>
          <p:nvPr/>
        </p:nvSpPr>
        <p:spPr>
          <a:xfrm>
            <a:off x="501650" y="1190916"/>
            <a:ext cx="9325255" cy="5262979"/>
          </a:xfrm>
          <a:prstGeom prst="rect">
            <a:avLst/>
          </a:prstGeom>
          <a:noFill/>
        </p:spPr>
        <p:txBody>
          <a:bodyPr wrap="square" rtlCol="1">
            <a:spAutoFit/>
          </a:bodyPr>
          <a:lstStyle/>
          <a:p>
            <a:pPr algn="justLow"/>
            <a:r>
              <a:rPr lang="en-US" sz="2400" b="1" dirty="0">
                <a:solidFill>
                  <a:schemeClr val="bg1"/>
                </a:solidFill>
              </a:rPr>
              <a:t>Features:</a:t>
            </a:r>
          </a:p>
          <a:p>
            <a:pPr marL="342900" indent="-342900" algn="justLow">
              <a:buFontTx/>
              <a:buChar char="-"/>
            </a:pPr>
            <a:r>
              <a:rPr lang="en-US" sz="2400" b="1" dirty="0">
                <a:solidFill>
                  <a:schemeClr val="bg1"/>
                </a:solidFill>
              </a:rPr>
              <a:t>Delivers precise flow and pressure control with closed-loop feedback.</a:t>
            </a:r>
          </a:p>
          <a:p>
            <a:pPr marL="342900" indent="-342900" algn="justLow">
              <a:buFontTx/>
              <a:buChar char="-"/>
            </a:pPr>
            <a:r>
              <a:rPr lang="en-US" sz="2400" b="1" dirty="0">
                <a:solidFill>
                  <a:schemeClr val="bg1"/>
                </a:solidFill>
              </a:rPr>
              <a:t>High-frequency response, capable of fine and repeatable operations.</a:t>
            </a:r>
          </a:p>
          <a:p>
            <a:pPr marL="342900" indent="-342900" algn="justLow">
              <a:buFontTx/>
              <a:buChar char="-"/>
            </a:pPr>
            <a:endParaRPr lang="en-US" sz="2400" b="1" dirty="0">
              <a:solidFill>
                <a:schemeClr val="bg1"/>
              </a:solidFill>
            </a:endParaRPr>
          </a:p>
          <a:p>
            <a:pPr algn="justLow"/>
            <a:r>
              <a:rPr lang="en-US" sz="2400" b="1" dirty="0">
                <a:solidFill>
                  <a:schemeClr val="bg1"/>
                </a:solidFill>
              </a:rPr>
              <a:t>Advantages:</a:t>
            </a:r>
          </a:p>
          <a:p>
            <a:pPr marL="342900" indent="-342900" algn="justLow">
              <a:buFontTx/>
              <a:buChar char="-"/>
            </a:pPr>
            <a:r>
              <a:rPr lang="en-US" sz="2400" b="1" dirty="0">
                <a:solidFill>
                  <a:schemeClr val="bg1"/>
                </a:solidFill>
              </a:rPr>
              <a:t>Unmatched precision, high responsiveness, and versatility in complex systems.</a:t>
            </a:r>
          </a:p>
          <a:p>
            <a:pPr algn="justLow"/>
            <a:endParaRPr lang="en-US" sz="2400" b="1" dirty="0">
              <a:solidFill>
                <a:schemeClr val="bg1"/>
              </a:solidFill>
            </a:endParaRPr>
          </a:p>
          <a:p>
            <a:pPr algn="justLow"/>
            <a:r>
              <a:rPr lang="en-US" sz="2400" b="1" dirty="0">
                <a:solidFill>
                  <a:schemeClr val="bg1"/>
                </a:solidFill>
              </a:rPr>
              <a:t>Disadvantages:</a:t>
            </a:r>
          </a:p>
          <a:p>
            <a:pPr marL="342900" indent="-342900" algn="justLow">
              <a:buFontTx/>
              <a:buChar char="-"/>
            </a:pPr>
            <a:r>
              <a:rPr lang="en-US" sz="2400" b="1" dirty="0">
                <a:solidFill>
                  <a:schemeClr val="bg1"/>
                </a:solidFill>
              </a:rPr>
              <a:t>High cost, requires premium-quality fluids, demands skilled maintenance. </a:t>
            </a:r>
          </a:p>
          <a:p>
            <a:pPr algn="justLow"/>
            <a:endParaRPr lang="en-US" sz="2400" b="1" dirty="0">
              <a:solidFill>
                <a:schemeClr val="bg1"/>
              </a:solidFill>
            </a:endParaRPr>
          </a:p>
          <a:p>
            <a:pPr algn="justLow"/>
            <a:r>
              <a:rPr lang="en-US" sz="2400" b="1" dirty="0">
                <a:solidFill>
                  <a:schemeClr val="bg1"/>
                </a:solidFill>
              </a:rPr>
              <a:t>Applications:</a:t>
            </a:r>
          </a:p>
          <a:p>
            <a:pPr marL="342900" indent="-342900" algn="justLow">
              <a:buFontTx/>
              <a:buChar char="-"/>
            </a:pPr>
            <a:r>
              <a:rPr lang="en-US" sz="2400" b="1" dirty="0">
                <a:solidFill>
                  <a:schemeClr val="bg1"/>
                </a:solidFill>
              </a:rPr>
              <a:t>Aerospace system, robotics, high-precision industrial machinery</a:t>
            </a:r>
          </a:p>
        </p:txBody>
      </p:sp>
      <p:pic>
        <p:nvPicPr>
          <p:cNvPr id="7" name="Picture 6">
            <a:extLst>
              <a:ext uri="{FF2B5EF4-FFF2-40B4-BE49-F238E27FC236}">
                <a16:creationId xmlns:a16="http://schemas.microsoft.com/office/drawing/2014/main" id="{455ABD91-6133-92B1-2964-9B2BB6EBB0C8}"/>
              </a:ext>
            </a:extLst>
          </p:cNvPr>
          <p:cNvPicPr>
            <a:picLocks noChangeAspect="1"/>
          </p:cNvPicPr>
          <p:nvPr/>
        </p:nvPicPr>
        <p:blipFill>
          <a:blip r:embed="rId3"/>
          <a:stretch>
            <a:fillRect/>
          </a:stretch>
        </p:blipFill>
        <p:spPr>
          <a:xfrm>
            <a:off x="9755172" y="1040811"/>
            <a:ext cx="2436828" cy="1989035"/>
          </a:xfrm>
          <a:prstGeom prst="rect">
            <a:avLst/>
          </a:prstGeom>
        </p:spPr>
      </p:pic>
      <p:pic>
        <p:nvPicPr>
          <p:cNvPr id="10" name="Picture 9">
            <a:extLst>
              <a:ext uri="{FF2B5EF4-FFF2-40B4-BE49-F238E27FC236}">
                <a16:creationId xmlns:a16="http://schemas.microsoft.com/office/drawing/2014/main" id="{34614682-204E-013F-62EB-4E6DFFC76BFB}"/>
              </a:ext>
            </a:extLst>
          </p:cNvPr>
          <p:cNvPicPr>
            <a:picLocks noChangeAspect="1"/>
          </p:cNvPicPr>
          <p:nvPr/>
        </p:nvPicPr>
        <p:blipFill>
          <a:blip r:embed="rId4"/>
          <a:stretch>
            <a:fillRect/>
          </a:stretch>
        </p:blipFill>
        <p:spPr>
          <a:xfrm>
            <a:off x="9755172" y="3429000"/>
            <a:ext cx="2436828" cy="1353794"/>
          </a:xfrm>
          <a:prstGeom prst="rect">
            <a:avLst/>
          </a:prstGeom>
        </p:spPr>
      </p:pic>
    </p:spTree>
    <p:extLst>
      <p:ext uri="{BB962C8B-B14F-4D97-AF65-F5344CB8AC3E}">
        <p14:creationId xmlns:p14="http://schemas.microsoft.com/office/powerpoint/2010/main" val="2336592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2000">
              <a:schemeClr val="accent1">
                <a:lumMod val="50000"/>
              </a:schemeClr>
            </a:gs>
            <a:gs pos="100000">
              <a:schemeClr val="accent1">
                <a:lumMod val="75000"/>
              </a:schemeClr>
            </a:gs>
          </a:gsLst>
          <a:lin ang="2700000" scaled="1"/>
          <a:tileRect/>
        </a:gradFill>
        <a:effectLst/>
      </p:bgPr>
    </p:bg>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00EAFCB3-785F-D3E1-62C2-C337E534AD73}"/>
              </a:ext>
            </a:extLst>
          </p:cNvPr>
          <p:cNvSpPr/>
          <p:nvPr/>
        </p:nvSpPr>
        <p:spPr>
          <a:xfrm>
            <a:off x="279400" y="254000"/>
            <a:ext cx="11633200" cy="6350000"/>
          </a:xfrm>
          <a:prstGeom prst="roundRect">
            <a:avLst>
              <a:gd name="adj" fmla="val 4458"/>
            </a:avLst>
          </a:prstGeom>
          <a:blipFill dpi="0" rotWithShape="1">
            <a:blip r:embed="rId2">
              <a:alphaModFix amt="22000"/>
              <a:extLst>
                <a:ext uri="{28A0092B-C50C-407E-A947-70E740481C1C}">
                  <a14:useLocalDpi xmlns:a14="http://schemas.microsoft.com/office/drawing/2010/main" val="0"/>
                </a:ext>
              </a:extLst>
            </a:blip>
            <a:srcRect/>
            <a:stretch>
              <a:fillRect/>
            </a:stretch>
          </a:blipFill>
          <a:ln w="19050">
            <a:solidFill>
              <a:schemeClr val="bg1"/>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E6BA923-4198-D3DA-B5B3-2C7C96CE0527}"/>
              </a:ext>
            </a:extLst>
          </p:cNvPr>
          <p:cNvSpPr/>
          <p:nvPr/>
        </p:nvSpPr>
        <p:spPr>
          <a:xfrm>
            <a:off x="501649" y="489012"/>
            <a:ext cx="3930651" cy="615662"/>
          </a:xfrm>
          <a:prstGeom prst="roundRect">
            <a:avLst>
              <a:gd name="adj" fmla="val 21429"/>
            </a:avLst>
          </a:prstGeom>
          <a:solidFill>
            <a:srgbClr val="9FDBFF"/>
          </a:solidFill>
          <a:ln>
            <a:noFill/>
          </a:ln>
          <a:effectLst>
            <a:outerShdw blurRad="50800" dist="50800" dir="5400000" algn="ctr" rotWithShape="0">
              <a:srgbClr val="002060"/>
            </a:outerShdw>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r>
              <a:rPr lang="en-US" sz="2400" b="1" dirty="0">
                <a:solidFill>
                  <a:srgbClr val="002060"/>
                </a:solidFill>
                <a:latin typeface="Helvetica Condensed" panose="020B0606020202030204" pitchFamily="34" charset="0"/>
              </a:rPr>
              <a:t>BEST TYPE OF VALUS</a:t>
            </a:r>
            <a:endParaRPr lang="ar-EG" sz="2400" b="1" dirty="0">
              <a:solidFill>
                <a:srgbClr val="002060"/>
              </a:solidFill>
              <a:latin typeface="Helvetica Condensed" panose="020B0606020202030204" pitchFamily="34" charset="0"/>
            </a:endParaRPr>
          </a:p>
        </p:txBody>
      </p:sp>
      <p:sp>
        <p:nvSpPr>
          <p:cNvPr id="11" name="TextBox 10">
            <a:extLst>
              <a:ext uri="{FF2B5EF4-FFF2-40B4-BE49-F238E27FC236}">
                <a16:creationId xmlns:a16="http://schemas.microsoft.com/office/drawing/2014/main" id="{EE68EC3C-3F56-7335-B5D5-DDCE2AE2C2B1}"/>
              </a:ext>
            </a:extLst>
          </p:cNvPr>
          <p:cNvSpPr txBox="1"/>
          <p:nvPr/>
        </p:nvSpPr>
        <p:spPr>
          <a:xfrm>
            <a:off x="501651" y="1190916"/>
            <a:ext cx="6559549" cy="5262979"/>
          </a:xfrm>
          <a:prstGeom prst="rect">
            <a:avLst/>
          </a:prstGeom>
          <a:noFill/>
        </p:spPr>
        <p:txBody>
          <a:bodyPr wrap="square" rtlCol="1">
            <a:spAutoFit/>
          </a:bodyPr>
          <a:lstStyle/>
          <a:p>
            <a:pPr algn="justLow"/>
            <a:r>
              <a:rPr lang="en-US" sz="2400" b="1" dirty="0">
                <a:solidFill>
                  <a:schemeClr val="bg1"/>
                </a:solidFill>
              </a:rPr>
              <a:t>Criteria for Selection:</a:t>
            </a:r>
          </a:p>
          <a:p>
            <a:pPr marL="342900" indent="-342900" algn="justLow">
              <a:buFontTx/>
              <a:buChar char="-"/>
            </a:pPr>
            <a:r>
              <a:rPr lang="en-US" sz="2400" b="1" dirty="0">
                <a:solidFill>
                  <a:schemeClr val="bg1"/>
                </a:solidFill>
              </a:rPr>
              <a:t>Complexity: Choose simplicity or precision based on system needs.</a:t>
            </a:r>
          </a:p>
          <a:p>
            <a:pPr marL="342900" indent="-342900" algn="justLow">
              <a:buFontTx/>
              <a:buChar char="-"/>
            </a:pPr>
            <a:r>
              <a:rPr lang="en-US" sz="2400" b="1" dirty="0">
                <a:solidFill>
                  <a:schemeClr val="bg1"/>
                </a:solidFill>
              </a:rPr>
              <a:t>Budget: Consider initial and maintenance costs.</a:t>
            </a:r>
          </a:p>
          <a:p>
            <a:pPr marL="342900" indent="-342900" algn="justLow">
              <a:buFontTx/>
              <a:buChar char="-"/>
            </a:pPr>
            <a:r>
              <a:rPr lang="en-US" sz="2400" b="1" dirty="0">
                <a:solidFill>
                  <a:schemeClr val="bg1"/>
                </a:solidFill>
              </a:rPr>
              <a:t>Application: Align value functionality with operational demands.</a:t>
            </a:r>
          </a:p>
          <a:p>
            <a:pPr marL="342900" indent="-342900" algn="justLow">
              <a:buFontTx/>
              <a:buChar char="-"/>
            </a:pPr>
            <a:endParaRPr lang="en-US" sz="2400" b="1" dirty="0">
              <a:solidFill>
                <a:schemeClr val="bg1"/>
              </a:solidFill>
            </a:endParaRPr>
          </a:p>
          <a:p>
            <a:pPr algn="justLow"/>
            <a:r>
              <a:rPr lang="en-US" sz="2400" b="1" dirty="0">
                <a:solidFill>
                  <a:schemeClr val="bg1"/>
                </a:solidFill>
              </a:rPr>
              <a:t>Recommendations:</a:t>
            </a:r>
          </a:p>
          <a:p>
            <a:pPr marL="342900" indent="-342900" algn="justLow">
              <a:buFontTx/>
              <a:buChar char="-"/>
            </a:pPr>
            <a:r>
              <a:rPr lang="en-US" sz="2400" b="1" dirty="0">
                <a:solidFill>
                  <a:schemeClr val="bg1"/>
                </a:solidFill>
              </a:rPr>
              <a:t>Traditional Values: Best for simple, cost-efficient systems.</a:t>
            </a:r>
          </a:p>
          <a:p>
            <a:pPr marL="342900" indent="-342900" algn="justLow">
              <a:buFontTx/>
              <a:buChar char="-"/>
            </a:pPr>
            <a:r>
              <a:rPr lang="en-US" sz="2400" b="1" dirty="0">
                <a:solidFill>
                  <a:schemeClr val="bg1"/>
                </a:solidFill>
              </a:rPr>
              <a:t>Proportional Values: Suitable for adaptable, moderate-precision needs.</a:t>
            </a:r>
          </a:p>
          <a:p>
            <a:pPr marL="342900" indent="-342900" algn="justLow">
              <a:buFontTx/>
              <a:buChar char="-"/>
            </a:pPr>
            <a:r>
              <a:rPr lang="en-US" sz="2400" b="1" dirty="0">
                <a:solidFill>
                  <a:schemeClr val="bg1"/>
                </a:solidFill>
              </a:rPr>
              <a:t>Servo Values: Ideal for advanced, high-precision requirements.</a:t>
            </a:r>
          </a:p>
        </p:txBody>
      </p:sp>
      <p:grpSp>
        <p:nvGrpSpPr>
          <p:cNvPr id="9" name="Group 8">
            <a:extLst>
              <a:ext uri="{FF2B5EF4-FFF2-40B4-BE49-F238E27FC236}">
                <a16:creationId xmlns:a16="http://schemas.microsoft.com/office/drawing/2014/main" id="{66BC4063-96B8-FB73-2468-CD56431E1398}"/>
              </a:ext>
            </a:extLst>
          </p:cNvPr>
          <p:cNvGrpSpPr/>
          <p:nvPr/>
        </p:nvGrpSpPr>
        <p:grpSpPr>
          <a:xfrm>
            <a:off x="7855230" y="873405"/>
            <a:ext cx="4489170" cy="4489170"/>
            <a:chOff x="9391649" y="1859374"/>
            <a:chExt cx="3179471" cy="3179471"/>
          </a:xfrm>
          <a:blipFill dpi="0" rotWithShape="1">
            <a:blip r:embed="rId3">
              <a:extLst>
                <a:ext uri="{28A0092B-C50C-407E-A947-70E740481C1C}">
                  <a14:useLocalDpi xmlns:a14="http://schemas.microsoft.com/office/drawing/2010/main" val="0"/>
                </a:ext>
              </a:extLst>
            </a:blip>
            <a:srcRect/>
            <a:stretch>
              <a:fillRect/>
            </a:stretch>
          </a:blipFill>
        </p:grpSpPr>
        <p:sp>
          <p:nvSpPr>
            <p:cNvPr id="12" name="Oval 11">
              <a:extLst>
                <a:ext uri="{FF2B5EF4-FFF2-40B4-BE49-F238E27FC236}">
                  <a16:creationId xmlns:a16="http://schemas.microsoft.com/office/drawing/2014/main" id="{2965343F-FC85-154E-566F-391E35159DF7}"/>
                </a:ext>
              </a:extLst>
            </p:cNvPr>
            <p:cNvSpPr/>
            <p:nvPr/>
          </p:nvSpPr>
          <p:spPr>
            <a:xfrm>
              <a:off x="9391649" y="1859374"/>
              <a:ext cx="3179471" cy="3179471"/>
            </a:xfrm>
            <a:prstGeom prst="ellipse">
              <a:avLst/>
            </a:prstGeom>
            <a:solidFill>
              <a:srgbClr val="002060"/>
            </a:solid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13" name="Oval 12">
              <a:extLst>
                <a:ext uri="{FF2B5EF4-FFF2-40B4-BE49-F238E27FC236}">
                  <a16:creationId xmlns:a16="http://schemas.microsoft.com/office/drawing/2014/main" id="{C440599C-24A9-7C16-9900-9F4F68FA68C1}"/>
                </a:ext>
              </a:extLst>
            </p:cNvPr>
            <p:cNvSpPr/>
            <p:nvPr/>
          </p:nvSpPr>
          <p:spPr>
            <a:xfrm>
              <a:off x="9475375" y="1943100"/>
              <a:ext cx="3012020" cy="3012018"/>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571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208047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2000">
              <a:schemeClr val="accent1">
                <a:lumMod val="50000"/>
              </a:schemeClr>
            </a:gs>
            <a:gs pos="100000">
              <a:schemeClr val="accent1">
                <a:lumMod val="75000"/>
              </a:schemeClr>
            </a:gs>
          </a:gsLst>
          <a:lin ang="2700000" scaled="1"/>
          <a:tileRect/>
        </a:gradFill>
        <a:effectLst/>
      </p:bgPr>
    </p:bg>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00EAFCB3-785F-D3E1-62C2-C337E534AD73}"/>
              </a:ext>
            </a:extLst>
          </p:cNvPr>
          <p:cNvSpPr/>
          <p:nvPr/>
        </p:nvSpPr>
        <p:spPr>
          <a:xfrm>
            <a:off x="279400" y="254000"/>
            <a:ext cx="11633200" cy="6350000"/>
          </a:xfrm>
          <a:prstGeom prst="roundRect">
            <a:avLst>
              <a:gd name="adj" fmla="val 4458"/>
            </a:avLst>
          </a:prstGeom>
          <a:blipFill dpi="0" rotWithShape="1">
            <a:blip r:embed="rId2">
              <a:alphaModFix amt="22000"/>
              <a:extLst>
                <a:ext uri="{28A0092B-C50C-407E-A947-70E740481C1C}">
                  <a14:useLocalDpi xmlns:a14="http://schemas.microsoft.com/office/drawing/2010/main" val="0"/>
                </a:ext>
              </a:extLst>
            </a:blip>
            <a:srcRect/>
            <a:stretch>
              <a:fillRect/>
            </a:stretch>
          </a:blipFill>
          <a:ln w="19050">
            <a:solidFill>
              <a:schemeClr val="bg1"/>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2E6BA923-4198-D3DA-B5B3-2C7C96CE0527}"/>
              </a:ext>
            </a:extLst>
          </p:cNvPr>
          <p:cNvSpPr/>
          <p:nvPr/>
        </p:nvSpPr>
        <p:spPr>
          <a:xfrm>
            <a:off x="501649" y="489012"/>
            <a:ext cx="3930651" cy="615662"/>
          </a:xfrm>
          <a:prstGeom prst="roundRect">
            <a:avLst>
              <a:gd name="adj" fmla="val 21429"/>
            </a:avLst>
          </a:prstGeom>
          <a:solidFill>
            <a:srgbClr val="9FDBFF"/>
          </a:solidFill>
          <a:ln>
            <a:noFill/>
          </a:ln>
          <a:effectLst>
            <a:outerShdw blurRad="50800" dist="50800" dir="5400000" algn="ctr" rotWithShape="0">
              <a:srgbClr val="002060"/>
            </a:outerShdw>
          </a:effectLst>
        </p:spPr>
        <p:style>
          <a:lnRef idx="2">
            <a:schemeClr val="accent6">
              <a:shade val="50000"/>
            </a:schemeClr>
          </a:lnRef>
          <a:fillRef idx="1">
            <a:schemeClr val="accent6"/>
          </a:fillRef>
          <a:effectRef idx="0">
            <a:schemeClr val="accent6"/>
          </a:effectRef>
          <a:fontRef idx="minor">
            <a:schemeClr val="lt1"/>
          </a:fontRef>
        </p:style>
        <p:txBody>
          <a:bodyPr rtlCol="1" anchor="ctr"/>
          <a:lstStyle/>
          <a:p>
            <a:r>
              <a:rPr lang="en-US" sz="2400" b="1" dirty="0">
                <a:solidFill>
                  <a:srgbClr val="002060"/>
                </a:solidFill>
                <a:latin typeface="Helvetica Condensed" panose="020B0606020202030204" pitchFamily="34" charset="0"/>
              </a:rPr>
              <a:t>CONCLUSION</a:t>
            </a:r>
            <a:endParaRPr lang="ar-EG" sz="2400" b="1" dirty="0">
              <a:solidFill>
                <a:srgbClr val="002060"/>
              </a:solidFill>
              <a:latin typeface="Helvetica Condensed" panose="020B0606020202030204" pitchFamily="34" charset="0"/>
            </a:endParaRPr>
          </a:p>
        </p:txBody>
      </p:sp>
      <p:sp>
        <p:nvSpPr>
          <p:cNvPr id="11" name="TextBox 10">
            <a:extLst>
              <a:ext uri="{FF2B5EF4-FFF2-40B4-BE49-F238E27FC236}">
                <a16:creationId xmlns:a16="http://schemas.microsoft.com/office/drawing/2014/main" id="{EE68EC3C-3F56-7335-B5D5-DDCE2AE2C2B1}"/>
              </a:ext>
            </a:extLst>
          </p:cNvPr>
          <p:cNvSpPr txBox="1"/>
          <p:nvPr/>
        </p:nvSpPr>
        <p:spPr>
          <a:xfrm>
            <a:off x="501651" y="1190916"/>
            <a:ext cx="7296149" cy="3785652"/>
          </a:xfrm>
          <a:prstGeom prst="rect">
            <a:avLst/>
          </a:prstGeom>
          <a:noFill/>
        </p:spPr>
        <p:txBody>
          <a:bodyPr wrap="square" rtlCol="1">
            <a:spAutoFit/>
          </a:bodyPr>
          <a:lstStyle/>
          <a:p>
            <a:pPr algn="justLow"/>
            <a:r>
              <a:rPr lang="en-US" sz="2400" b="1" dirty="0">
                <a:solidFill>
                  <a:schemeClr val="bg1"/>
                </a:solidFill>
              </a:rPr>
              <a:t>Summary:</a:t>
            </a:r>
          </a:p>
          <a:p>
            <a:pPr marL="342900" indent="-342900" algn="justLow">
              <a:buFontTx/>
              <a:buChar char="-"/>
            </a:pPr>
            <a:r>
              <a:rPr lang="en-US" sz="2400" b="1" dirty="0">
                <a:solidFill>
                  <a:schemeClr val="bg1"/>
                </a:solidFill>
              </a:rPr>
              <a:t>Traditional values: Cost-effective for basic system</a:t>
            </a:r>
          </a:p>
          <a:p>
            <a:pPr marL="342900" indent="-342900" algn="justLow">
              <a:buFontTx/>
              <a:buChar char="-"/>
            </a:pPr>
            <a:r>
              <a:rPr lang="en-US" sz="2400" b="1" dirty="0">
                <a:solidFill>
                  <a:schemeClr val="bg1"/>
                </a:solidFill>
              </a:rPr>
              <a:t>Proportional values: Balances cost and adaptability</a:t>
            </a:r>
          </a:p>
          <a:p>
            <a:pPr marL="342900" indent="-342900" algn="justLow">
              <a:buFontTx/>
              <a:buChar char="-"/>
            </a:pPr>
            <a:r>
              <a:rPr lang="en-US" sz="2400" b="1" dirty="0">
                <a:solidFill>
                  <a:schemeClr val="bg1"/>
                </a:solidFill>
              </a:rPr>
              <a:t>Servo values: High-precision solutions for demanding applications.</a:t>
            </a:r>
          </a:p>
          <a:p>
            <a:pPr marL="342900" indent="-342900" algn="justLow">
              <a:buFontTx/>
              <a:buChar char="-"/>
            </a:pPr>
            <a:endParaRPr lang="en-US" sz="2400" b="1" dirty="0">
              <a:solidFill>
                <a:schemeClr val="bg1"/>
              </a:solidFill>
            </a:endParaRPr>
          </a:p>
          <a:p>
            <a:pPr algn="justLow"/>
            <a:r>
              <a:rPr lang="en-US" sz="2400" b="1" dirty="0">
                <a:solidFill>
                  <a:schemeClr val="bg1"/>
                </a:solidFill>
              </a:rPr>
              <a:t>Call to Action:</a:t>
            </a:r>
          </a:p>
          <a:p>
            <a:pPr marL="342900" indent="-342900" algn="justLow">
              <a:buFontTx/>
              <a:buChar char="-"/>
            </a:pPr>
            <a:r>
              <a:rPr lang="en-US" sz="2400" b="1" dirty="0">
                <a:solidFill>
                  <a:schemeClr val="bg1"/>
                </a:solidFill>
              </a:rPr>
              <a:t>Evaluate Your system requirements, constraints, and operational goals to select the most suitable hydraulic control value</a:t>
            </a:r>
          </a:p>
        </p:txBody>
      </p:sp>
      <p:sp>
        <p:nvSpPr>
          <p:cNvPr id="5" name="Rectangle: Rounded Corners 4">
            <a:extLst>
              <a:ext uri="{FF2B5EF4-FFF2-40B4-BE49-F238E27FC236}">
                <a16:creationId xmlns:a16="http://schemas.microsoft.com/office/drawing/2014/main" id="{93123AAD-8860-257A-750B-B0CA22D718DC}"/>
              </a:ext>
            </a:extLst>
          </p:cNvPr>
          <p:cNvSpPr/>
          <p:nvPr/>
        </p:nvSpPr>
        <p:spPr>
          <a:xfrm>
            <a:off x="7797800" y="2097745"/>
            <a:ext cx="4394200" cy="2662510"/>
          </a:xfrm>
          <a:prstGeom prst="roundRect">
            <a:avLst/>
          </a:prstGeom>
          <a:blipFill dpi="0" rotWithShape="1">
            <a:blip r:embed="rId2">
              <a:extLst>
                <a:ext uri="{28A0092B-C50C-407E-A947-70E740481C1C}">
                  <a14:useLocalDpi xmlns:a14="http://schemas.microsoft.com/office/drawing/2010/main" val="0"/>
                </a:ext>
              </a:extLst>
            </a:blip>
            <a:srcRect/>
            <a:stretch>
              <a:fillRect/>
            </a:stretch>
          </a:blip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2114984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TotalTime>
  <Words>453</Words>
  <Application>Microsoft Office PowerPoint</Application>
  <PresentationFormat>Widescreen</PresentationFormat>
  <Paragraphs>68</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Calibri Light</vt:lpstr>
      <vt:lpstr>Helvetica Condensed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Dr. Rola Samir Afify</cp:lastModifiedBy>
  <cp:revision>2</cp:revision>
  <dcterms:created xsi:type="dcterms:W3CDTF">2026-03-08T17:42:40Z</dcterms:created>
  <dcterms:modified xsi:type="dcterms:W3CDTF">2026-05-31T15:22:51Z</dcterms:modified>
</cp:coreProperties>
</file>